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05" r:id="rId3"/>
    <p:sldId id="293" r:id="rId4"/>
    <p:sldId id="294" r:id="rId5"/>
    <p:sldId id="295" r:id="rId6"/>
    <p:sldId id="259" r:id="rId7"/>
    <p:sldId id="317" r:id="rId8"/>
    <p:sldId id="316" r:id="rId9"/>
    <p:sldId id="318" r:id="rId10"/>
    <p:sldId id="296" r:id="rId11"/>
    <p:sldId id="262" r:id="rId12"/>
    <p:sldId id="319" r:id="rId13"/>
    <p:sldId id="266" r:id="rId14"/>
    <p:sldId id="297" r:id="rId15"/>
    <p:sldId id="267" r:id="rId16"/>
    <p:sldId id="269" r:id="rId17"/>
    <p:sldId id="270" r:id="rId18"/>
    <p:sldId id="271" r:id="rId19"/>
    <p:sldId id="302" r:id="rId20"/>
    <p:sldId id="275" r:id="rId21"/>
    <p:sldId id="309" r:id="rId22"/>
    <p:sldId id="278" r:id="rId23"/>
    <p:sldId id="301" r:id="rId24"/>
    <p:sldId id="307" r:id="rId25"/>
    <p:sldId id="283" r:id="rId26"/>
    <p:sldId id="300" r:id="rId27"/>
    <p:sldId id="291" r:id="rId28"/>
    <p:sldId id="292" r:id="rId29"/>
    <p:sldId id="310" r:id="rId30"/>
    <p:sldId id="284" r:id="rId31"/>
    <p:sldId id="285" r:id="rId32"/>
    <p:sldId id="286" r:id="rId33"/>
    <p:sldId id="287" r:id="rId34"/>
    <p:sldId id="288" r:id="rId35"/>
    <p:sldId id="311" r:id="rId36"/>
    <p:sldId id="312" r:id="rId37"/>
    <p:sldId id="325" r:id="rId38"/>
    <p:sldId id="320" r:id="rId39"/>
    <p:sldId id="328" r:id="rId40"/>
    <p:sldId id="321" r:id="rId41"/>
    <p:sldId id="322" r:id="rId42"/>
    <p:sldId id="326" r:id="rId43"/>
    <p:sldId id="323" r:id="rId44"/>
    <p:sldId id="324" r:id="rId45"/>
    <p:sldId id="327" r:id="rId46"/>
    <p:sldId id="329" r:id="rId47"/>
    <p:sldId id="279" r:id="rId48"/>
    <p:sldId id="281" r:id="rId49"/>
    <p:sldId id="282" r:id="rId50"/>
    <p:sldId id="313" r:id="rId51"/>
    <p:sldId id="314" r:id="rId5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 Cuiller" initials="J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84259" autoAdjust="0"/>
  </p:normalViewPr>
  <p:slideViewPr>
    <p:cSldViewPr>
      <p:cViewPr varScale="1">
        <p:scale>
          <a:sx n="94" d="100"/>
          <a:sy n="94" d="100"/>
        </p:scale>
        <p:origin x="113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5T08:44:36.142" idx="1">
    <p:pos x="5013" y="1298"/>
    <p:text>set to 0 each time BNOMode is changed to IMU or BNO and init is required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3D16B-5177-4413-839E-EA84DC149AA9}" type="doc">
      <dgm:prSet loTypeId="urn:microsoft.com/office/officeart/2005/8/layout/target2" loCatId="relationship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B213A260-68A7-47DF-A114-6C35DA726966}">
      <dgm:prSet phldrT="[Texte]"/>
      <dgm:spPr/>
      <dgm:t>
        <a:bodyPr/>
        <a:lstStyle/>
        <a:p>
          <a:r>
            <a:rPr lang="fr-FR" dirty="0"/>
            <a:t>Windows / Octave</a:t>
          </a:r>
        </a:p>
      </dgm:t>
    </dgm:pt>
    <dgm:pt modelId="{14F0685C-B3C7-4A89-8488-377E1209E159}" type="parTrans" cxnId="{BE08A076-C6EE-42A6-9FE9-B2684017A00B}">
      <dgm:prSet/>
      <dgm:spPr/>
      <dgm:t>
        <a:bodyPr/>
        <a:lstStyle/>
        <a:p>
          <a:endParaRPr lang="fr-FR"/>
        </a:p>
      </dgm:t>
    </dgm:pt>
    <dgm:pt modelId="{F404B971-A5BE-4D7D-BAC6-D15CA537CD4A}" type="sibTrans" cxnId="{BE08A076-C6EE-42A6-9FE9-B2684017A00B}">
      <dgm:prSet/>
      <dgm:spPr/>
      <dgm:t>
        <a:bodyPr/>
        <a:lstStyle/>
        <a:p>
          <a:endParaRPr lang="fr-FR"/>
        </a:p>
      </dgm:t>
    </dgm:pt>
    <dgm:pt modelId="{77AF9B9C-8394-4504-B1DA-BD191D41427C}">
      <dgm:prSet phldrT="[Texte]"/>
      <dgm:spPr/>
      <dgm:t>
        <a:bodyPr/>
        <a:lstStyle/>
        <a:p>
          <a:r>
            <a:rPr lang="fr-FR" b="1" dirty="0" err="1"/>
            <a:t>Computational</a:t>
          </a:r>
          <a:r>
            <a:rPr lang="fr-FR" b="1" dirty="0"/>
            <a:t> Layer</a:t>
          </a:r>
        </a:p>
        <a:p>
          <a:r>
            <a:rPr lang="fr-FR" dirty="0" err="1"/>
            <a:t>Localize</a:t>
          </a:r>
          <a:r>
            <a:rPr lang="fr-FR" dirty="0"/>
            <a:t> Robot &amp; Manage Robot &amp; </a:t>
          </a:r>
          <a:r>
            <a:rPr lang="fr-FR" dirty="0" err="1"/>
            <a:t>Trajectory</a:t>
          </a:r>
          <a:endParaRPr lang="fr-FR" dirty="0"/>
        </a:p>
        <a:p>
          <a:endParaRPr lang="fr-FR" dirty="0"/>
        </a:p>
      </dgm:t>
    </dgm:pt>
    <dgm:pt modelId="{5ECBD738-12A3-4FFE-8CA0-FA9FF5D38121}" type="parTrans" cxnId="{86F372DE-7B75-4939-9B85-7F1C8FF30B9C}">
      <dgm:prSet/>
      <dgm:spPr/>
      <dgm:t>
        <a:bodyPr/>
        <a:lstStyle/>
        <a:p>
          <a:endParaRPr lang="fr-FR"/>
        </a:p>
      </dgm:t>
    </dgm:pt>
    <dgm:pt modelId="{359474A5-F46D-48AC-944B-58D43390D405}" type="sibTrans" cxnId="{86F372DE-7B75-4939-9B85-7F1C8FF30B9C}">
      <dgm:prSet/>
      <dgm:spPr/>
      <dgm:t>
        <a:bodyPr/>
        <a:lstStyle/>
        <a:p>
          <a:endParaRPr lang="fr-FR"/>
        </a:p>
      </dgm:t>
    </dgm:pt>
    <dgm:pt modelId="{124A2A98-1A24-4E59-B980-D666C5328B05}">
      <dgm:prSet phldrT="[Texte]"/>
      <dgm:spPr/>
      <dgm:t>
        <a:bodyPr/>
        <a:lstStyle/>
        <a:p>
          <a:r>
            <a:rPr lang="fr-FR" dirty="0"/>
            <a:t>Windows / Java / </a:t>
          </a:r>
          <a:r>
            <a:rPr lang="fr-FR" dirty="0" err="1"/>
            <a:t>MySql</a:t>
          </a:r>
          <a:endParaRPr lang="fr-FR" dirty="0"/>
        </a:p>
      </dgm:t>
    </dgm:pt>
    <dgm:pt modelId="{C34CB66D-96CA-4D2D-A262-FB389FD5222C}" type="parTrans" cxnId="{556DAB3B-DEC0-4355-8869-769D66653B92}">
      <dgm:prSet/>
      <dgm:spPr/>
      <dgm:t>
        <a:bodyPr/>
        <a:lstStyle/>
        <a:p>
          <a:endParaRPr lang="fr-FR"/>
        </a:p>
      </dgm:t>
    </dgm:pt>
    <dgm:pt modelId="{113D6E0C-543B-4EC2-A505-1F14D24C2941}" type="sibTrans" cxnId="{556DAB3B-DEC0-4355-8869-769D66653B92}">
      <dgm:prSet/>
      <dgm:spPr/>
      <dgm:t>
        <a:bodyPr/>
        <a:lstStyle/>
        <a:p>
          <a:endParaRPr lang="fr-FR"/>
        </a:p>
      </dgm:t>
    </dgm:pt>
    <dgm:pt modelId="{95C1864B-E641-4914-AAFE-6D229FE83F79}">
      <dgm:prSet phldrT="[Texte]"/>
      <dgm:spPr/>
      <dgm:t>
        <a:bodyPr/>
        <a:lstStyle/>
        <a:p>
          <a:r>
            <a:rPr lang="fr-FR" b="1" dirty="0"/>
            <a:t>Command Layer</a:t>
          </a:r>
        </a:p>
        <a:p>
          <a:r>
            <a:rPr lang="fr-FR" dirty="0"/>
            <a:t>Manage Instructions  </a:t>
          </a:r>
        </a:p>
        <a:p>
          <a:r>
            <a:rPr lang="fr-FR" dirty="0"/>
            <a:t>&amp; </a:t>
          </a:r>
        </a:p>
        <a:p>
          <a:r>
            <a:rPr lang="fr-FR" dirty="0"/>
            <a:t>Information </a:t>
          </a:r>
        </a:p>
        <a:p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Arduino</a:t>
          </a:r>
          <a:endParaRPr lang="fr-FR" dirty="0"/>
        </a:p>
      </dgm:t>
    </dgm:pt>
    <dgm:pt modelId="{27823989-DE83-49AA-BE9F-38EEF0A516A8}" type="parTrans" cxnId="{98427CAC-5789-464F-A5E7-4AB724E53F15}">
      <dgm:prSet/>
      <dgm:spPr/>
      <dgm:t>
        <a:bodyPr/>
        <a:lstStyle/>
        <a:p>
          <a:endParaRPr lang="fr-FR"/>
        </a:p>
      </dgm:t>
    </dgm:pt>
    <dgm:pt modelId="{A5A4D5CB-BA44-4999-8C29-128A55D02F61}" type="sibTrans" cxnId="{98427CAC-5789-464F-A5E7-4AB724E53F15}">
      <dgm:prSet/>
      <dgm:spPr/>
      <dgm:t>
        <a:bodyPr/>
        <a:lstStyle/>
        <a:p>
          <a:endParaRPr lang="fr-FR"/>
        </a:p>
      </dgm:t>
    </dgm:pt>
    <dgm:pt modelId="{DE79FFAD-21C4-4FBF-89C3-512FE23A5DF0}">
      <dgm:prSet phldrT="[Texte]"/>
      <dgm:spPr/>
      <dgm:t>
        <a:bodyPr/>
        <a:lstStyle/>
        <a:p>
          <a:r>
            <a:rPr lang="fr-FR" dirty="0"/>
            <a:t>Arduino / C++</a:t>
          </a:r>
        </a:p>
        <a:p>
          <a:r>
            <a:rPr lang="fr-FR" dirty="0"/>
            <a:t>ESP8266 / C</a:t>
          </a:r>
        </a:p>
      </dgm:t>
    </dgm:pt>
    <dgm:pt modelId="{78C9EBD5-B9A6-4BAE-9461-8DFBE4521498}" type="parTrans" cxnId="{71CBE910-B126-42C2-9168-0ADA8DB21AA2}">
      <dgm:prSet/>
      <dgm:spPr/>
      <dgm:t>
        <a:bodyPr/>
        <a:lstStyle/>
        <a:p>
          <a:endParaRPr lang="fr-FR"/>
        </a:p>
      </dgm:t>
    </dgm:pt>
    <dgm:pt modelId="{59BA3133-7270-4BCC-AC59-FEBA384ABF2E}" type="sibTrans" cxnId="{71CBE910-B126-42C2-9168-0ADA8DB21AA2}">
      <dgm:prSet/>
      <dgm:spPr/>
      <dgm:t>
        <a:bodyPr/>
        <a:lstStyle/>
        <a:p>
          <a:endParaRPr lang="fr-FR"/>
        </a:p>
      </dgm:t>
    </dgm:pt>
    <dgm:pt modelId="{3E3E56BD-ADCE-4E11-99A9-FD075B1CB08D}">
      <dgm:prSet phldrT="[Texte]"/>
      <dgm:spPr/>
      <dgm:t>
        <a:bodyPr/>
        <a:lstStyle/>
        <a:p>
          <a:r>
            <a:rPr lang="fr-FR" b="1" dirty="0"/>
            <a:t>Physical layer</a:t>
          </a:r>
        </a:p>
        <a:p>
          <a:r>
            <a:rPr lang="fr-FR" dirty="0"/>
            <a:t>Monitor &amp; Control Hardware Components</a:t>
          </a:r>
        </a:p>
      </dgm:t>
    </dgm:pt>
    <dgm:pt modelId="{7D15C4EF-F7B2-4DC4-B149-2C62CDC7C300}" type="parTrans" cxnId="{FF360FAF-9E0C-4E3E-A886-72AC2796E423}">
      <dgm:prSet/>
      <dgm:spPr/>
      <dgm:t>
        <a:bodyPr/>
        <a:lstStyle/>
        <a:p>
          <a:endParaRPr lang="fr-FR"/>
        </a:p>
      </dgm:t>
    </dgm:pt>
    <dgm:pt modelId="{D5038762-B5AB-4085-9B2C-F5C3CB4FFEC0}" type="sibTrans" cxnId="{FF360FAF-9E0C-4E3E-A886-72AC2796E423}">
      <dgm:prSet/>
      <dgm:spPr/>
      <dgm:t>
        <a:bodyPr/>
        <a:lstStyle/>
        <a:p>
          <a:endParaRPr lang="fr-FR"/>
        </a:p>
      </dgm:t>
    </dgm:pt>
    <dgm:pt modelId="{20C3239B-23CD-4B61-9BA5-D232DEEF60EB}" type="pres">
      <dgm:prSet presAssocID="{B193D16B-5177-4413-839E-EA84DC149A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BA29A3E-5910-4260-9776-95CBD7810B8F}" type="pres">
      <dgm:prSet presAssocID="{B193D16B-5177-4413-839E-EA84DC149AA9}" presName="outerBox" presStyleCnt="0"/>
      <dgm:spPr/>
    </dgm:pt>
    <dgm:pt modelId="{922CA55B-130D-4B77-9383-A050C5A9EC9E}" type="pres">
      <dgm:prSet presAssocID="{B193D16B-5177-4413-839E-EA84DC149AA9}" presName="outerBoxParent" presStyleLbl="node1" presStyleIdx="0" presStyleCnt="3"/>
      <dgm:spPr/>
    </dgm:pt>
    <dgm:pt modelId="{9AA2FF5C-5315-43A3-B309-C711FF7CDD87}" type="pres">
      <dgm:prSet presAssocID="{B193D16B-5177-4413-839E-EA84DC149AA9}" presName="outerBoxChildren" presStyleCnt="0"/>
      <dgm:spPr/>
    </dgm:pt>
    <dgm:pt modelId="{BD9555FC-EBE6-4E48-8FA1-175F54DD0BF0}" type="pres">
      <dgm:prSet presAssocID="{77AF9B9C-8394-4504-B1DA-BD191D41427C}" presName="oChild" presStyleLbl="fgAcc1" presStyleIdx="0" presStyleCnt="3">
        <dgm:presLayoutVars>
          <dgm:bulletEnabled val="1"/>
        </dgm:presLayoutVars>
      </dgm:prSet>
      <dgm:spPr/>
    </dgm:pt>
    <dgm:pt modelId="{1256A365-C473-4261-B10D-41329A362D10}" type="pres">
      <dgm:prSet presAssocID="{B193D16B-5177-4413-839E-EA84DC149AA9}" presName="middleBox" presStyleCnt="0"/>
      <dgm:spPr/>
    </dgm:pt>
    <dgm:pt modelId="{8EFDBE93-C10E-4947-B435-A9E99DFD9FE5}" type="pres">
      <dgm:prSet presAssocID="{B193D16B-5177-4413-839E-EA84DC149AA9}" presName="middleBoxParent" presStyleLbl="node1" presStyleIdx="1" presStyleCnt="3"/>
      <dgm:spPr/>
    </dgm:pt>
    <dgm:pt modelId="{7B544F20-FAA3-47A9-879F-F36FC63359B0}" type="pres">
      <dgm:prSet presAssocID="{B193D16B-5177-4413-839E-EA84DC149AA9}" presName="middleBoxChildren" presStyleCnt="0"/>
      <dgm:spPr/>
    </dgm:pt>
    <dgm:pt modelId="{0EF8AF7B-78FC-414A-B16A-7532B378C7B0}" type="pres">
      <dgm:prSet presAssocID="{95C1864B-E641-4914-AAFE-6D229FE83F79}" presName="mChild" presStyleLbl="fgAcc1" presStyleIdx="1" presStyleCnt="3">
        <dgm:presLayoutVars>
          <dgm:bulletEnabled val="1"/>
        </dgm:presLayoutVars>
      </dgm:prSet>
      <dgm:spPr/>
    </dgm:pt>
    <dgm:pt modelId="{397FF0C8-B652-44CD-B516-CBE0BBAB1B61}" type="pres">
      <dgm:prSet presAssocID="{B193D16B-5177-4413-839E-EA84DC149AA9}" presName="centerBox" presStyleCnt="0"/>
      <dgm:spPr/>
    </dgm:pt>
    <dgm:pt modelId="{B4FE9AC3-6563-41C3-B778-F50B4F122EB7}" type="pres">
      <dgm:prSet presAssocID="{B193D16B-5177-4413-839E-EA84DC149AA9}" presName="centerBoxParent" presStyleLbl="node1" presStyleIdx="2" presStyleCnt="3"/>
      <dgm:spPr/>
    </dgm:pt>
    <dgm:pt modelId="{13E8E5A8-94C0-41A5-8013-945CF57FCAD0}" type="pres">
      <dgm:prSet presAssocID="{B193D16B-5177-4413-839E-EA84DC149AA9}" presName="centerBoxChildren" presStyleCnt="0"/>
      <dgm:spPr/>
    </dgm:pt>
    <dgm:pt modelId="{0B1B1043-38F9-46DA-B624-A7450EB93744}" type="pres">
      <dgm:prSet presAssocID="{3E3E56BD-ADCE-4E11-99A9-FD075B1CB08D}" presName="cChild" presStyleLbl="fgAcc1" presStyleIdx="2" presStyleCnt="3">
        <dgm:presLayoutVars>
          <dgm:bulletEnabled val="1"/>
        </dgm:presLayoutVars>
      </dgm:prSet>
      <dgm:spPr/>
    </dgm:pt>
  </dgm:ptLst>
  <dgm:cxnLst>
    <dgm:cxn modelId="{75849C0B-91D1-4997-84A2-D1D6BAF204B6}" type="presOf" srcId="{95C1864B-E641-4914-AAFE-6D229FE83F79}" destId="{0EF8AF7B-78FC-414A-B16A-7532B378C7B0}" srcOrd="0" destOrd="0" presId="urn:microsoft.com/office/officeart/2005/8/layout/target2"/>
    <dgm:cxn modelId="{71CBE910-B126-42C2-9168-0ADA8DB21AA2}" srcId="{B193D16B-5177-4413-839E-EA84DC149AA9}" destId="{DE79FFAD-21C4-4FBF-89C3-512FE23A5DF0}" srcOrd="2" destOrd="0" parTransId="{78C9EBD5-B9A6-4BAE-9461-8DFBE4521498}" sibTransId="{59BA3133-7270-4BCC-AC59-FEBA384ABF2E}"/>
    <dgm:cxn modelId="{556DAB3B-DEC0-4355-8869-769D66653B92}" srcId="{B193D16B-5177-4413-839E-EA84DC149AA9}" destId="{124A2A98-1A24-4E59-B980-D666C5328B05}" srcOrd="1" destOrd="0" parTransId="{C34CB66D-96CA-4D2D-A262-FB389FD5222C}" sibTransId="{113D6E0C-543B-4EC2-A505-1F14D24C2941}"/>
    <dgm:cxn modelId="{5B11DA3D-52B9-4E17-9236-376E5BFEC614}" type="presOf" srcId="{77AF9B9C-8394-4504-B1DA-BD191D41427C}" destId="{BD9555FC-EBE6-4E48-8FA1-175F54DD0BF0}" srcOrd="0" destOrd="0" presId="urn:microsoft.com/office/officeart/2005/8/layout/target2"/>
    <dgm:cxn modelId="{2BB0616C-72EE-4A3B-8373-8880B7FDF774}" type="presOf" srcId="{DE79FFAD-21C4-4FBF-89C3-512FE23A5DF0}" destId="{B4FE9AC3-6563-41C3-B778-F50B4F122EB7}" srcOrd="0" destOrd="0" presId="urn:microsoft.com/office/officeart/2005/8/layout/target2"/>
    <dgm:cxn modelId="{BE08A076-C6EE-42A6-9FE9-B2684017A00B}" srcId="{B193D16B-5177-4413-839E-EA84DC149AA9}" destId="{B213A260-68A7-47DF-A114-6C35DA726966}" srcOrd="0" destOrd="0" parTransId="{14F0685C-B3C7-4A89-8488-377E1209E159}" sibTransId="{F404B971-A5BE-4D7D-BAC6-D15CA537CD4A}"/>
    <dgm:cxn modelId="{D485287F-BBC9-46D1-B743-12FAB06A901C}" type="presOf" srcId="{B193D16B-5177-4413-839E-EA84DC149AA9}" destId="{20C3239B-23CD-4B61-9BA5-D232DEEF60EB}" srcOrd="0" destOrd="0" presId="urn:microsoft.com/office/officeart/2005/8/layout/target2"/>
    <dgm:cxn modelId="{28595794-E322-42D4-B000-6BB81D2A884B}" type="presOf" srcId="{B213A260-68A7-47DF-A114-6C35DA726966}" destId="{922CA55B-130D-4B77-9383-A050C5A9EC9E}" srcOrd="0" destOrd="0" presId="urn:microsoft.com/office/officeart/2005/8/layout/target2"/>
    <dgm:cxn modelId="{98427CAC-5789-464F-A5E7-4AB724E53F15}" srcId="{124A2A98-1A24-4E59-B980-D666C5328B05}" destId="{95C1864B-E641-4914-AAFE-6D229FE83F79}" srcOrd="0" destOrd="0" parTransId="{27823989-DE83-49AA-BE9F-38EEF0A516A8}" sibTransId="{A5A4D5CB-BA44-4999-8C29-128A55D02F61}"/>
    <dgm:cxn modelId="{FF360FAF-9E0C-4E3E-A886-72AC2796E423}" srcId="{DE79FFAD-21C4-4FBF-89C3-512FE23A5DF0}" destId="{3E3E56BD-ADCE-4E11-99A9-FD075B1CB08D}" srcOrd="0" destOrd="0" parTransId="{7D15C4EF-F7B2-4DC4-B149-2C62CDC7C300}" sibTransId="{D5038762-B5AB-4085-9B2C-F5C3CB4FFEC0}"/>
    <dgm:cxn modelId="{741F71B7-04EC-4994-A4FC-C6F309840138}" type="presOf" srcId="{3E3E56BD-ADCE-4E11-99A9-FD075B1CB08D}" destId="{0B1B1043-38F9-46DA-B624-A7450EB93744}" srcOrd="0" destOrd="0" presId="urn:microsoft.com/office/officeart/2005/8/layout/target2"/>
    <dgm:cxn modelId="{86F372DE-7B75-4939-9B85-7F1C8FF30B9C}" srcId="{B213A260-68A7-47DF-A114-6C35DA726966}" destId="{77AF9B9C-8394-4504-B1DA-BD191D41427C}" srcOrd="0" destOrd="0" parTransId="{5ECBD738-12A3-4FFE-8CA0-FA9FF5D38121}" sibTransId="{359474A5-F46D-48AC-944B-58D43390D405}"/>
    <dgm:cxn modelId="{F3821CFE-611C-45A3-8FED-19552FB866F4}" type="presOf" srcId="{124A2A98-1A24-4E59-B980-D666C5328B05}" destId="{8EFDBE93-C10E-4947-B435-A9E99DFD9FE5}" srcOrd="0" destOrd="0" presId="urn:microsoft.com/office/officeart/2005/8/layout/target2"/>
    <dgm:cxn modelId="{FA280BEA-0EA3-439C-AA47-933792D3BD7E}" type="presParOf" srcId="{20C3239B-23CD-4B61-9BA5-D232DEEF60EB}" destId="{0BA29A3E-5910-4260-9776-95CBD7810B8F}" srcOrd="0" destOrd="0" presId="urn:microsoft.com/office/officeart/2005/8/layout/target2"/>
    <dgm:cxn modelId="{D3BDC4E6-BAD4-46E9-8118-1F6EFF82C622}" type="presParOf" srcId="{0BA29A3E-5910-4260-9776-95CBD7810B8F}" destId="{922CA55B-130D-4B77-9383-A050C5A9EC9E}" srcOrd="0" destOrd="0" presId="urn:microsoft.com/office/officeart/2005/8/layout/target2"/>
    <dgm:cxn modelId="{DFEA97E3-4220-4C27-8CA6-9345C2184CAC}" type="presParOf" srcId="{0BA29A3E-5910-4260-9776-95CBD7810B8F}" destId="{9AA2FF5C-5315-43A3-B309-C711FF7CDD87}" srcOrd="1" destOrd="0" presId="urn:microsoft.com/office/officeart/2005/8/layout/target2"/>
    <dgm:cxn modelId="{12D1C3B4-D912-4454-A423-982E19956E9A}" type="presParOf" srcId="{9AA2FF5C-5315-43A3-B309-C711FF7CDD87}" destId="{BD9555FC-EBE6-4E48-8FA1-175F54DD0BF0}" srcOrd="0" destOrd="0" presId="urn:microsoft.com/office/officeart/2005/8/layout/target2"/>
    <dgm:cxn modelId="{07BB4EDB-B92B-4B3B-8FF7-7D340043E298}" type="presParOf" srcId="{20C3239B-23CD-4B61-9BA5-D232DEEF60EB}" destId="{1256A365-C473-4261-B10D-41329A362D10}" srcOrd="1" destOrd="0" presId="urn:microsoft.com/office/officeart/2005/8/layout/target2"/>
    <dgm:cxn modelId="{4F3DEA9C-7734-478F-9DD0-1E7BD8806834}" type="presParOf" srcId="{1256A365-C473-4261-B10D-41329A362D10}" destId="{8EFDBE93-C10E-4947-B435-A9E99DFD9FE5}" srcOrd="0" destOrd="0" presId="urn:microsoft.com/office/officeart/2005/8/layout/target2"/>
    <dgm:cxn modelId="{980CC4E1-44E5-4097-965C-B8C2058F4616}" type="presParOf" srcId="{1256A365-C473-4261-B10D-41329A362D10}" destId="{7B544F20-FAA3-47A9-879F-F36FC63359B0}" srcOrd="1" destOrd="0" presId="urn:microsoft.com/office/officeart/2005/8/layout/target2"/>
    <dgm:cxn modelId="{EF05C126-98C9-4FE0-8B55-84BF3C40BA43}" type="presParOf" srcId="{7B544F20-FAA3-47A9-879F-F36FC63359B0}" destId="{0EF8AF7B-78FC-414A-B16A-7532B378C7B0}" srcOrd="0" destOrd="0" presId="urn:microsoft.com/office/officeart/2005/8/layout/target2"/>
    <dgm:cxn modelId="{05D81E81-1DE3-4E30-BC83-FD987BD4547D}" type="presParOf" srcId="{20C3239B-23CD-4B61-9BA5-D232DEEF60EB}" destId="{397FF0C8-B652-44CD-B516-CBE0BBAB1B61}" srcOrd="2" destOrd="0" presId="urn:microsoft.com/office/officeart/2005/8/layout/target2"/>
    <dgm:cxn modelId="{75386CAD-6F4E-45FC-9C53-E58FB8996143}" type="presParOf" srcId="{397FF0C8-B652-44CD-B516-CBE0BBAB1B61}" destId="{B4FE9AC3-6563-41C3-B778-F50B4F122EB7}" srcOrd="0" destOrd="0" presId="urn:microsoft.com/office/officeart/2005/8/layout/target2"/>
    <dgm:cxn modelId="{1BCBCB41-9065-4DD1-88FE-CF694C759C56}" type="presParOf" srcId="{397FF0C8-B652-44CD-B516-CBE0BBAB1B61}" destId="{13E8E5A8-94C0-41A5-8013-945CF57FCAD0}" srcOrd="1" destOrd="0" presId="urn:microsoft.com/office/officeart/2005/8/layout/target2"/>
    <dgm:cxn modelId="{66024114-B57B-4217-AE26-5742278F52E0}" type="presParOf" srcId="{13E8E5A8-94C0-41A5-8013-945CF57FCAD0}" destId="{0B1B1043-38F9-46DA-B624-A7450EB9374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CA55B-130D-4B77-9383-A050C5A9EC9E}">
      <dsp:nvSpPr>
        <dsp:cNvPr id="0" name=""/>
        <dsp:cNvSpPr/>
      </dsp:nvSpPr>
      <dsp:spPr>
        <a:xfrm>
          <a:off x="0" y="0"/>
          <a:ext cx="7992888" cy="527236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4091937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Octave</a:t>
          </a:r>
        </a:p>
      </dsp:txBody>
      <dsp:txXfrm>
        <a:off x="131259" y="131259"/>
        <a:ext cx="7730370" cy="5009842"/>
      </dsp:txXfrm>
    </dsp:sp>
    <dsp:sp modelId="{BD9555FC-EBE6-4E48-8FA1-175F54DD0BF0}">
      <dsp:nvSpPr>
        <dsp:cNvPr id="0" name=""/>
        <dsp:cNvSpPr/>
      </dsp:nvSpPr>
      <dsp:spPr>
        <a:xfrm>
          <a:off x="199822" y="1318090"/>
          <a:ext cx="1198933" cy="369065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 err="1"/>
            <a:t>Computational</a:t>
          </a:r>
          <a:r>
            <a:rPr lang="fr-FR" sz="1300" b="1" kern="1200" dirty="0"/>
            <a:t>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Localize</a:t>
          </a:r>
          <a:r>
            <a:rPr lang="fr-FR" sz="1300" kern="1200" dirty="0"/>
            <a:t> Robot &amp; Manage Robot &amp; </a:t>
          </a:r>
          <a:r>
            <a:rPr lang="fr-FR" sz="1300" kern="1200" dirty="0" err="1"/>
            <a:t>Trajectory</a:t>
          </a:r>
          <a:endParaRPr lang="fr-FR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 dirty="0"/>
        </a:p>
      </dsp:txBody>
      <dsp:txXfrm>
        <a:off x="236693" y="1354961"/>
        <a:ext cx="1125191" cy="3616910"/>
      </dsp:txXfrm>
    </dsp:sp>
    <dsp:sp modelId="{8EFDBE93-C10E-4947-B435-A9E99DFD9FE5}">
      <dsp:nvSpPr>
        <dsp:cNvPr id="0" name=""/>
        <dsp:cNvSpPr/>
      </dsp:nvSpPr>
      <dsp:spPr>
        <a:xfrm>
          <a:off x="1598577" y="1318090"/>
          <a:ext cx="6194488" cy="3690652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2343564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Windows / Java / </a:t>
          </a:r>
          <a:r>
            <a:rPr lang="fr-FR" sz="2100" kern="1200" dirty="0" err="1"/>
            <a:t>MySql</a:t>
          </a:r>
          <a:endParaRPr lang="fr-FR" sz="2100" kern="1200" dirty="0"/>
        </a:p>
      </dsp:txBody>
      <dsp:txXfrm>
        <a:off x="1712077" y="1431590"/>
        <a:ext cx="5967488" cy="3463652"/>
      </dsp:txXfrm>
    </dsp:sp>
    <dsp:sp modelId="{0EF8AF7B-78FC-414A-B16A-7532B378C7B0}">
      <dsp:nvSpPr>
        <dsp:cNvPr id="0" name=""/>
        <dsp:cNvSpPr/>
      </dsp:nvSpPr>
      <dsp:spPr>
        <a:xfrm>
          <a:off x="1753439" y="2609818"/>
          <a:ext cx="1238897" cy="21221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Command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Manage Instructions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&amp;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Information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 err="1"/>
            <a:t>with</a:t>
          </a:r>
          <a:r>
            <a:rPr lang="fr-FR" sz="1300" kern="1200" dirty="0"/>
            <a:t> </a:t>
          </a:r>
          <a:r>
            <a:rPr lang="fr-FR" sz="1300" kern="1200" dirty="0" err="1"/>
            <a:t>Arduino</a:t>
          </a:r>
          <a:endParaRPr lang="fr-FR" sz="1300" kern="1200" dirty="0"/>
        </a:p>
      </dsp:txBody>
      <dsp:txXfrm>
        <a:off x="1791539" y="2647918"/>
        <a:ext cx="1162697" cy="2045924"/>
      </dsp:txXfrm>
    </dsp:sp>
    <dsp:sp modelId="{B4FE9AC3-6563-41C3-B778-F50B4F122EB7}">
      <dsp:nvSpPr>
        <dsp:cNvPr id="0" name=""/>
        <dsp:cNvSpPr/>
      </dsp:nvSpPr>
      <dsp:spPr>
        <a:xfrm>
          <a:off x="3157190" y="2636180"/>
          <a:ext cx="4436052" cy="2108944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119038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Arduino / C++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ESP8266 / C</a:t>
          </a:r>
        </a:p>
      </dsp:txBody>
      <dsp:txXfrm>
        <a:off x="3222047" y="2701037"/>
        <a:ext cx="4306338" cy="1979230"/>
      </dsp:txXfrm>
    </dsp:sp>
    <dsp:sp modelId="{0B1B1043-38F9-46DA-B624-A7450EB93744}">
      <dsp:nvSpPr>
        <dsp:cNvPr id="0" name=""/>
        <dsp:cNvSpPr/>
      </dsp:nvSpPr>
      <dsp:spPr>
        <a:xfrm>
          <a:off x="3268092" y="3585204"/>
          <a:ext cx="4214250" cy="94902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Physical layer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Monitor &amp; Control Hardware Components</a:t>
          </a:r>
        </a:p>
      </dsp:txBody>
      <dsp:txXfrm>
        <a:off x="3297278" y="3614390"/>
        <a:ext cx="4155878" cy="890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F6895-9686-427C-8240-67BA7E25D5E6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15D2C-7100-4D87-8082-1CF7844FEC3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17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0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34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2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82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774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Maximum move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passDistance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15D2C-7100-4D87-8082-1CF7844FEC3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9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194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41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89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24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0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59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0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0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00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4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D858-55FC-491F-93B1-1C9DDDC013EB}" type="datetimeFigureOut">
              <a:rPr lang="fr-FR" smtClean="0"/>
              <a:t>20/08/2017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FF52-177C-403E-9137-F1A2CB1E66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1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ructables.com/id/A-Way-to-Use-a-Inertial-Measurement-Unit-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instructables.com/id/How-to-Make-a-Wheel-Encoder/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uillerj/Esp8266UdpSerialGateway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structables.com/id/How-to-Make-Your-Own-WIFI-Gateway-to-Connect-Your-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ructables.com/id/A-Way-to-Use-a-Inertial-Measurement-Unit-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ApeRobot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63961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652112" cy="71014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49277" y="522473"/>
            <a:ext cx="1872208" cy="396950"/>
          </a:xfrm>
          <a:prstGeom prst="wedgeRectCallout">
            <a:avLst>
              <a:gd name="adj1" fmla="val 9266"/>
              <a:gd name="adj2" fmla="val 7474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728497" y="539327"/>
            <a:ext cx="1872208" cy="391908"/>
          </a:xfrm>
          <a:prstGeom prst="wedgeRectCallout">
            <a:avLst>
              <a:gd name="adj1" fmla="val 4928"/>
              <a:gd name="adj2" fmla="val 718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180528" y="2199175"/>
            <a:ext cx="1572804" cy="404664"/>
          </a:xfrm>
          <a:prstGeom prst="wedgeRectCallout">
            <a:avLst>
              <a:gd name="adj1" fmla="val 124367"/>
              <a:gd name="adj2" fmla="val 3839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7" name="Ellipse 6"/>
          <p:cNvSpPr/>
          <p:nvPr/>
        </p:nvSpPr>
        <p:spPr>
          <a:xfrm>
            <a:off x="5614620" y="1988840"/>
            <a:ext cx="2520280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39888" y="6105904"/>
            <a:ext cx="2223864" cy="396950"/>
          </a:xfrm>
          <a:prstGeom prst="wedgeRectCallout">
            <a:avLst>
              <a:gd name="adj1" fmla="val 103030"/>
              <a:gd name="adj2" fmla="val -3455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-180528" y="4005064"/>
            <a:ext cx="2016224" cy="202332"/>
          </a:xfrm>
          <a:prstGeom prst="wedgeRectCallout">
            <a:avLst>
              <a:gd name="adj1" fmla="val 8814"/>
              <a:gd name="adj2" fmla="val -2334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095416" y="729074"/>
            <a:ext cx="2592288" cy="404664"/>
          </a:xfrm>
          <a:prstGeom prst="wedgeRectCallout">
            <a:avLst>
              <a:gd name="adj1" fmla="val -1932"/>
              <a:gd name="adj2" fmla="val 1286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180528" y="1258750"/>
            <a:ext cx="2376264" cy="348529"/>
          </a:xfrm>
          <a:prstGeom prst="wedgeRectCallout">
            <a:avLst>
              <a:gd name="adj1" fmla="val 52038"/>
              <a:gd name="adj2" fmla="val 1632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827584" y="5438470"/>
            <a:ext cx="2592288" cy="404664"/>
          </a:xfrm>
          <a:prstGeom prst="wedgeRectCallout">
            <a:avLst>
              <a:gd name="adj1" fmla="val 91111"/>
              <a:gd name="adj2" fmla="val -1957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-179376" y="4839916"/>
            <a:ext cx="25535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WIFI Gateway </a:t>
            </a:r>
            <a:r>
              <a:rPr lang="fr-FR" dirty="0" err="1">
                <a:hlinkClick r:id="rId4"/>
              </a:rPr>
              <a:t>Instrutable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410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jean\Pictures\2016-07-11\_SAM63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404" y="-194975"/>
            <a:ext cx="11161240" cy="744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40152" y="3717032"/>
            <a:ext cx="2736304" cy="432048"/>
          </a:xfrm>
          <a:prstGeom prst="wedgeRectCallout">
            <a:avLst>
              <a:gd name="adj1" fmla="val -44643"/>
              <a:gd name="adj2" fmla="val -77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Unplug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UDP trace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3566" y="6021501"/>
            <a:ext cx="2114581" cy="216024"/>
          </a:xfrm>
          <a:prstGeom prst="wedgeRectCallout">
            <a:avLst>
              <a:gd name="adj1" fmla="val 54007"/>
              <a:gd name="adj2" fmla="val -4878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Serial TD</a:t>
            </a:r>
          </a:p>
        </p:txBody>
      </p:sp>
      <p:sp>
        <p:nvSpPr>
          <p:cNvPr id="6" name="Rectangle 5"/>
          <p:cNvSpPr/>
          <p:nvPr/>
        </p:nvSpPr>
        <p:spPr>
          <a:xfrm>
            <a:off x="-180528" y="3717031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7" name="Rectangle 6"/>
          <p:cNvSpPr/>
          <p:nvPr/>
        </p:nvSpPr>
        <p:spPr>
          <a:xfrm>
            <a:off x="5508104" y="5805264"/>
            <a:ext cx="2448272" cy="341353"/>
          </a:xfrm>
          <a:prstGeom prst="wedgeRectCallout">
            <a:avLst>
              <a:gd name="adj1" fmla="val 97243"/>
              <a:gd name="adj2" fmla="val -19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  Serial 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7" y="3184085"/>
            <a:ext cx="2114581" cy="341353"/>
          </a:xfrm>
          <a:prstGeom prst="wedgeRectCallout">
            <a:avLst>
              <a:gd name="adj1" fmla="val 103164"/>
              <a:gd name="adj2" fmla="val 895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LED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6588225" y="3068960"/>
            <a:ext cx="2088232" cy="456478"/>
          </a:xfrm>
          <a:prstGeom prst="wedgeRectCallout">
            <a:avLst>
              <a:gd name="adj1" fmla="val -121153"/>
              <a:gd name="adj2" fmla="val -24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2483768" y="3951617"/>
            <a:ext cx="1296144" cy="156561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43" y="5301208"/>
            <a:ext cx="2051577" cy="288032"/>
          </a:xfrm>
          <a:prstGeom prst="wedgeRectCallout">
            <a:avLst>
              <a:gd name="adj1" fmla="val 69689"/>
              <a:gd name="adj2" fmla="val -2194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devider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940152" y="2486673"/>
            <a:ext cx="2016224" cy="216024"/>
          </a:xfrm>
          <a:prstGeom prst="wedgeRectCallout">
            <a:avLst>
              <a:gd name="adj1" fmla="val -115684"/>
              <a:gd name="adj2" fmla="val 8284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9592" y="2492896"/>
            <a:ext cx="2016224" cy="216024"/>
          </a:xfrm>
          <a:prstGeom prst="wedgeRectCallout">
            <a:avLst>
              <a:gd name="adj1" fmla="val 104993"/>
              <a:gd name="adj2" fmla="val 756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PIN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7704" y="6356750"/>
            <a:ext cx="2592288" cy="501250"/>
          </a:xfrm>
          <a:prstGeom prst="wedgeRectCallout">
            <a:avLst>
              <a:gd name="adj1" fmla="val 26023"/>
              <a:gd name="adj2" fmla="val -3098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</a:t>
            </a:r>
            <a:r>
              <a:rPr lang="fr-FR" dirty="0" err="1"/>
              <a:t>resistor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10k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7216" y="6559082"/>
            <a:ext cx="2291048" cy="298917"/>
          </a:xfrm>
          <a:prstGeom prst="wedgeRectCallout">
            <a:avLst>
              <a:gd name="adj1" fmla="val -61889"/>
              <a:gd name="adj2" fmla="val -53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Pull down  </a:t>
            </a:r>
            <a:r>
              <a:rPr lang="fr-FR" dirty="0" err="1"/>
              <a:t>resistor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6486817" y="5157003"/>
            <a:ext cx="1469559" cy="149458"/>
          </a:xfrm>
          <a:prstGeom prst="wedgeRectCallout">
            <a:avLst>
              <a:gd name="adj1" fmla="val -84409"/>
              <a:gd name="adj2" fmla="val 58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22436" y="1700808"/>
            <a:ext cx="1469559" cy="149458"/>
          </a:xfrm>
          <a:prstGeom prst="wedgeRectCallout">
            <a:avLst>
              <a:gd name="adj1" fmla="val -15708"/>
              <a:gd name="adj2" fmla="val 6777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18" name="Rectangle 16"/>
          <p:cNvSpPr/>
          <p:nvPr/>
        </p:nvSpPr>
        <p:spPr>
          <a:xfrm>
            <a:off x="282224" y="970442"/>
            <a:ext cx="2160239" cy="373574"/>
          </a:xfrm>
          <a:prstGeom prst="wedgeRectCallout">
            <a:avLst>
              <a:gd name="adj1" fmla="val 110702"/>
              <a:gd name="adj2" fmla="val 3540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</p:spTree>
    <p:extLst>
      <p:ext uri="{BB962C8B-B14F-4D97-AF65-F5344CB8AC3E}">
        <p14:creationId xmlns:p14="http://schemas.microsoft.com/office/powerpoint/2010/main" val="151878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8184990-21A5-4622-B58E-E1035BD5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95" y="692696"/>
            <a:ext cx="9144000" cy="5367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5616" y="1840494"/>
            <a:ext cx="2484276" cy="288033"/>
          </a:xfrm>
          <a:prstGeom prst="wedgeRectCallout">
            <a:avLst>
              <a:gd name="adj1" fmla="val -64605"/>
              <a:gd name="adj2" fmla="val -30122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/>
              <a:t>+12 volts (input </a:t>
            </a:r>
            <a:r>
              <a:rPr lang="fr-FR" sz="1100" dirty="0" err="1"/>
              <a:t>regulator</a:t>
            </a:r>
            <a:r>
              <a:rPr lang="fr-FR" sz="1100" dirty="0"/>
              <a:t> for </a:t>
            </a:r>
            <a:r>
              <a:rPr lang="fr-FR" sz="1100" dirty="0" err="1"/>
              <a:t>motors</a:t>
            </a:r>
            <a:r>
              <a:rPr lang="fr-FR" sz="1100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8024" y="940956"/>
            <a:ext cx="2016224" cy="357061"/>
          </a:xfrm>
          <a:prstGeom prst="wedgeRectCallout">
            <a:avLst>
              <a:gd name="adj1" fmla="val -34321"/>
              <a:gd name="adj2" fmla="val 284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Buzzer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71500" y="5972944"/>
            <a:ext cx="2952328" cy="504056"/>
          </a:xfrm>
          <a:prstGeom prst="wedgeRectCallout">
            <a:avLst>
              <a:gd name="adj1" fmla="val -40309"/>
              <a:gd name="adj2" fmla="val -2725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 volts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8604" y="4005064"/>
            <a:ext cx="2758299" cy="419350"/>
          </a:xfrm>
          <a:prstGeom prst="wedgeRectCallout">
            <a:avLst>
              <a:gd name="adj1" fmla="val -45956"/>
              <a:gd name="adj2" fmla="val -255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(</a:t>
            </a:r>
            <a:r>
              <a:rPr lang="fr-FR" dirty="0" err="1"/>
              <a:t>motors</a:t>
            </a:r>
            <a:r>
              <a:rPr lang="fr-FR" dirty="0"/>
              <a:t> batteries)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5696" y="1119487"/>
            <a:ext cx="2016224" cy="357061"/>
          </a:xfrm>
          <a:prstGeom prst="wedgeRectCallout">
            <a:avLst>
              <a:gd name="adj1" fmla="val 168181"/>
              <a:gd name="adj2" fmla="val 409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buzzer</a:t>
            </a:r>
            <a:r>
              <a:rPr lang="fr-FR" dirty="0"/>
              <a:t> PIN</a:t>
            </a:r>
          </a:p>
        </p:txBody>
      </p:sp>
    </p:spTree>
    <p:extLst>
      <p:ext uri="{BB962C8B-B14F-4D97-AF65-F5344CB8AC3E}">
        <p14:creationId xmlns:p14="http://schemas.microsoft.com/office/powerpoint/2010/main" val="194869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ean\Pictures\2016-07-11\_SAM6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5602870"/>
            <a:ext cx="2016224" cy="504056"/>
          </a:xfrm>
          <a:prstGeom prst="wedgeRectCallout">
            <a:avLst>
              <a:gd name="adj1" fmla="val 3670"/>
              <a:gd name="adj2" fmla="val -3683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12160" y="5581808"/>
            <a:ext cx="2520280" cy="504056"/>
          </a:xfrm>
          <a:prstGeom prst="wedgeRectCallout">
            <a:avLst>
              <a:gd name="adj1" fmla="val -44337"/>
              <a:gd name="adj2" fmla="val -4125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108754"/>
              <a:gd name="adj2" fmla="val 390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r>
              <a:rPr lang="fr-FR" dirty="0"/>
              <a:t> 12v power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4696368"/>
            <a:ext cx="2160240" cy="360040"/>
          </a:xfrm>
          <a:prstGeom prst="wedgeRectCallout">
            <a:avLst>
              <a:gd name="adj1" fmla="val 13220"/>
              <a:gd name="adj2" fmla="val -374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regulator</a:t>
            </a:r>
            <a:r>
              <a:rPr lang="fr-F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8832" y="2852936"/>
            <a:ext cx="2324412" cy="432048"/>
          </a:xfrm>
          <a:prstGeom prst="wedgeRectCallout">
            <a:avLst>
              <a:gd name="adj1" fmla="val 98666"/>
              <a:gd name="adj2" fmla="val 781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+12v to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5780" y="5221768"/>
            <a:ext cx="2036380" cy="360040"/>
          </a:xfrm>
          <a:prstGeom prst="wedgeRectCallout">
            <a:avLst>
              <a:gd name="adj1" fmla="val -42137"/>
              <a:gd name="adj2" fmla="val -5010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48680"/>
            <a:ext cx="3600400" cy="211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lèche gauche 1"/>
          <p:cNvSpPr/>
          <p:nvPr/>
        </p:nvSpPr>
        <p:spPr>
          <a:xfrm rot="18508744">
            <a:off x="4706970" y="2902018"/>
            <a:ext cx="1265105" cy="76593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012160" y="152636"/>
            <a:ext cx="2520280" cy="504056"/>
          </a:xfrm>
          <a:prstGeom prst="wedgeRectCallout">
            <a:avLst>
              <a:gd name="adj1" fmla="val 16766"/>
              <a:gd name="adj2" fmla="val 2028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To </a:t>
            </a:r>
            <a:r>
              <a:rPr lang="fr-FR" dirty="0" err="1"/>
              <a:t>Arduino</a:t>
            </a:r>
            <a:r>
              <a:rPr lang="fr-FR" dirty="0"/>
              <a:t> Motors PIN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96136" y="1412776"/>
            <a:ext cx="3600400" cy="1253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3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10286998" cy="6858000"/>
          </a:xfrm>
          <a:prstGeom prst="rect">
            <a:avLst/>
          </a:prstGeom>
        </p:spPr>
      </p:pic>
      <p:sp>
        <p:nvSpPr>
          <p:cNvPr id="4" name="Espace réservé du texte 2"/>
          <p:cNvSpPr txBox="1">
            <a:spLocks/>
          </p:cNvSpPr>
          <p:nvPr/>
        </p:nvSpPr>
        <p:spPr>
          <a:xfrm>
            <a:off x="-495566" y="511351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chemeClr val="bg1"/>
                </a:solidFill>
              </a:rPr>
              <a:t>Inertial</a:t>
            </a:r>
            <a:r>
              <a:rPr lang="fr-FR" dirty="0">
                <a:solidFill>
                  <a:schemeClr val="bg1"/>
                </a:solidFill>
              </a:rPr>
              <a:t> Motion </a:t>
            </a:r>
            <a:r>
              <a:rPr lang="fr-FR" dirty="0" err="1">
                <a:solidFill>
                  <a:schemeClr val="bg1"/>
                </a:solidFill>
              </a:rPr>
              <a:t>Subsystem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  <a:hlinkClick r:id="rId4"/>
              </a:rPr>
              <a:t>Instrutable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2253458" y="6283075"/>
            <a:ext cx="2160240" cy="360040"/>
          </a:xfrm>
          <a:prstGeom prst="wedgeRectCallout">
            <a:avLst>
              <a:gd name="adj1" fmla="val 43455"/>
              <a:gd name="adj2" fmla="val -334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Arduino Nano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892" y="5473607"/>
            <a:ext cx="2055868" cy="360040"/>
          </a:xfrm>
          <a:prstGeom prst="wedgeRectCallout">
            <a:avLst>
              <a:gd name="adj1" fmla="val 80841"/>
              <a:gd name="adj2" fmla="val -3536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7" name="Rectangle 5"/>
          <p:cNvSpPr/>
          <p:nvPr/>
        </p:nvSpPr>
        <p:spPr>
          <a:xfrm>
            <a:off x="4502372" y="5937299"/>
            <a:ext cx="2160240" cy="360040"/>
          </a:xfrm>
          <a:prstGeom prst="wedgeRectCallout">
            <a:avLst>
              <a:gd name="adj1" fmla="val 74913"/>
              <a:gd name="adj2" fmla="val -3116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8" name="Rectangle 5"/>
          <p:cNvSpPr/>
          <p:nvPr/>
        </p:nvSpPr>
        <p:spPr>
          <a:xfrm>
            <a:off x="6952532" y="3412156"/>
            <a:ext cx="2160240" cy="360040"/>
          </a:xfrm>
          <a:prstGeom prst="wedgeRectCallout">
            <a:avLst>
              <a:gd name="adj1" fmla="val -58070"/>
              <a:gd name="adj2" fmla="val 2702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PIN</a:t>
            </a:r>
          </a:p>
        </p:txBody>
      </p:sp>
      <p:sp>
        <p:nvSpPr>
          <p:cNvPr id="9" name="Rectangle 5"/>
          <p:cNvSpPr/>
          <p:nvPr/>
        </p:nvSpPr>
        <p:spPr>
          <a:xfrm>
            <a:off x="2852585" y="1268760"/>
            <a:ext cx="2160240" cy="360040"/>
          </a:xfrm>
          <a:prstGeom prst="wedgeRectCallout">
            <a:avLst>
              <a:gd name="adj1" fmla="val 133522"/>
              <a:gd name="adj2" fmla="val 1045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</a:t>
            </a:r>
            <a:r>
              <a:rPr lang="fr-FR" dirty="0" err="1"/>
              <a:t>LEDs</a:t>
            </a:r>
            <a:endParaRPr lang="fr-FR" dirty="0"/>
          </a:p>
        </p:txBody>
      </p:sp>
      <p:sp>
        <p:nvSpPr>
          <p:cNvPr id="10" name="Rectangle 8"/>
          <p:cNvSpPr/>
          <p:nvPr/>
        </p:nvSpPr>
        <p:spPr>
          <a:xfrm>
            <a:off x="1331640" y="1831296"/>
            <a:ext cx="1080120" cy="274957"/>
          </a:xfrm>
          <a:prstGeom prst="wedgeRectCallout">
            <a:avLst>
              <a:gd name="adj1" fmla="val -72135"/>
              <a:gd name="adj2" fmla="val 5068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1" name="Rectangle 9"/>
          <p:cNvSpPr/>
          <p:nvPr/>
        </p:nvSpPr>
        <p:spPr>
          <a:xfrm>
            <a:off x="-19033" y="2287279"/>
            <a:ext cx="1117169" cy="274957"/>
          </a:xfrm>
          <a:prstGeom prst="wedgeRectCallout">
            <a:avLst>
              <a:gd name="adj1" fmla="val 43132"/>
              <a:gd name="adj2" fmla="val 4027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8"/>
          <p:cNvSpPr/>
          <p:nvPr/>
        </p:nvSpPr>
        <p:spPr>
          <a:xfrm>
            <a:off x="6797097" y="5445224"/>
            <a:ext cx="1080120" cy="274957"/>
          </a:xfrm>
          <a:prstGeom prst="wedgeRectCallout">
            <a:avLst>
              <a:gd name="adj1" fmla="val 133745"/>
              <a:gd name="adj2" fmla="val -207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3" name="Rectangle 9"/>
          <p:cNvSpPr/>
          <p:nvPr/>
        </p:nvSpPr>
        <p:spPr>
          <a:xfrm>
            <a:off x="7423747" y="6463095"/>
            <a:ext cx="1117169" cy="274957"/>
          </a:xfrm>
          <a:prstGeom prst="wedgeRectCallout">
            <a:avLst>
              <a:gd name="adj1" fmla="val 77992"/>
              <a:gd name="adj2" fmla="val -3185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4" name="Rectangle 8"/>
          <p:cNvSpPr/>
          <p:nvPr/>
        </p:nvSpPr>
        <p:spPr>
          <a:xfrm>
            <a:off x="5272335" y="4947705"/>
            <a:ext cx="1433008" cy="274957"/>
          </a:xfrm>
          <a:prstGeom prst="wedgeRectCallout">
            <a:avLst>
              <a:gd name="adj1" fmla="val 197224"/>
              <a:gd name="adj2" fmla="val 811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11</a:t>
            </a:r>
          </a:p>
        </p:txBody>
      </p:sp>
      <p:sp>
        <p:nvSpPr>
          <p:cNvPr id="15" name="Rectangle 9"/>
          <p:cNvSpPr/>
          <p:nvPr/>
        </p:nvSpPr>
        <p:spPr>
          <a:xfrm>
            <a:off x="107504" y="5091019"/>
            <a:ext cx="1117169" cy="265329"/>
          </a:xfrm>
          <a:prstGeom prst="wedgeRectCallout">
            <a:avLst>
              <a:gd name="adj1" fmla="val 27623"/>
              <a:gd name="adj2" fmla="val -4299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6" name="Rectangle 9"/>
          <p:cNvSpPr/>
          <p:nvPr/>
        </p:nvSpPr>
        <p:spPr>
          <a:xfrm>
            <a:off x="8300307" y="1805569"/>
            <a:ext cx="1117169" cy="274957"/>
          </a:xfrm>
          <a:prstGeom prst="wedgeRectCallout">
            <a:avLst>
              <a:gd name="adj1" fmla="val 44712"/>
              <a:gd name="adj2" fmla="val 7120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7" name="Rectangle 9"/>
          <p:cNvSpPr/>
          <p:nvPr/>
        </p:nvSpPr>
        <p:spPr>
          <a:xfrm>
            <a:off x="8188619" y="2257116"/>
            <a:ext cx="1117169" cy="274957"/>
          </a:xfrm>
          <a:prstGeom prst="wedgeRectCallout">
            <a:avLst>
              <a:gd name="adj1" fmla="val 36617"/>
              <a:gd name="adj2" fmla="val 649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GND</a:t>
            </a:r>
          </a:p>
        </p:txBody>
      </p:sp>
      <p:sp>
        <p:nvSpPr>
          <p:cNvPr id="18" name="Rectangle 9"/>
          <p:cNvSpPr/>
          <p:nvPr/>
        </p:nvSpPr>
        <p:spPr>
          <a:xfrm>
            <a:off x="1098136" y="4674294"/>
            <a:ext cx="864096" cy="208795"/>
          </a:xfrm>
          <a:prstGeom prst="wedgeRectCallout">
            <a:avLst>
              <a:gd name="adj1" fmla="val -37708"/>
              <a:gd name="adj2" fmla="val -4420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19" name="Rectangle 9"/>
          <p:cNvSpPr/>
          <p:nvPr/>
        </p:nvSpPr>
        <p:spPr>
          <a:xfrm>
            <a:off x="7756571" y="5714358"/>
            <a:ext cx="864096" cy="208795"/>
          </a:xfrm>
          <a:prstGeom prst="wedgeRectCallout">
            <a:avLst>
              <a:gd name="adj1" fmla="val 85557"/>
              <a:gd name="adj2" fmla="val -6923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</a:t>
            </a:r>
          </a:p>
        </p:txBody>
      </p:sp>
      <p:sp>
        <p:nvSpPr>
          <p:cNvPr id="20" name="Rectangle 8"/>
          <p:cNvSpPr/>
          <p:nvPr/>
        </p:nvSpPr>
        <p:spPr>
          <a:xfrm>
            <a:off x="236943" y="625288"/>
            <a:ext cx="2615642" cy="290360"/>
          </a:xfrm>
          <a:prstGeom prst="wedgeRectCallout">
            <a:avLst>
              <a:gd name="adj1" fmla="val 85779"/>
              <a:gd name="adj2" fmla="val 79364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2 x I2C pull-up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1" name="Rectangle 8"/>
          <p:cNvSpPr/>
          <p:nvPr/>
        </p:nvSpPr>
        <p:spPr>
          <a:xfrm>
            <a:off x="5272335" y="577516"/>
            <a:ext cx="2151412" cy="290360"/>
          </a:xfrm>
          <a:prstGeom prst="wedgeRectCallout">
            <a:avLst>
              <a:gd name="adj1" fmla="val 13986"/>
              <a:gd name="adj2" fmla="val 7659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3 x LED </a:t>
            </a:r>
            <a:r>
              <a:rPr lang="fr-FR" dirty="0" err="1"/>
              <a:t>resistors</a:t>
            </a:r>
            <a:endParaRPr lang="fr-FR" dirty="0"/>
          </a:p>
        </p:txBody>
      </p:sp>
      <p:sp>
        <p:nvSpPr>
          <p:cNvPr id="22" name="Rectangle 8"/>
          <p:cNvSpPr/>
          <p:nvPr/>
        </p:nvSpPr>
        <p:spPr>
          <a:xfrm>
            <a:off x="4788024" y="4625235"/>
            <a:ext cx="1433008" cy="274957"/>
          </a:xfrm>
          <a:prstGeom prst="wedgeRectCallout">
            <a:avLst>
              <a:gd name="adj1" fmla="val 231583"/>
              <a:gd name="adj2" fmla="val 1103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Nano Pin 12</a:t>
            </a:r>
          </a:p>
        </p:txBody>
      </p:sp>
      <p:sp>
        <p:nvSpPr>
          <p:cNvPr id="23" name="Rectangle 9"/>
          <p:cNvSpPr/>
          <p:nvPr/>
        </p:nvSpPr>
        <p:spPr>
          <a:xfrm>
            <a:off x="1454218" y="3331590"/>
            <a:ext cx="1245574" cy="440606"/>
          </a:xfrm>
          <a:prstGeom prst="wedgeRectCallout">
            <a:avLst>
              <a:gd name="adj1" fmla="val -95475"/>
              <a:gd name="adj2" fmla="val 218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6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6976" y="0"/>
            <a:ext cx="10287000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483768" y="1052736"/>
            <a:ext cx="1152128" cy="1264551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2407" y="404664"/>
            <a:ext cx="2520280" cy="504056"/>
          </a:xfrm>
          <a:prstGeom prst="wedgeRectCallout">
            <a:avLst>
              <a:gd name="adj1" fmla="val 39367"/>
              <a:gd name="adj2" fmla="val 13100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</p:txBody>
      </p:sp>
      <p:sp>
        <p:nvSpPr>
          <p:cNvPr id="6" name="Rectangle 5"/>
          <p:cNvSpPr/>
          <p:nvPr/>
        </p:nvSpPr>
        <p:spPr>
          <a:xfrm>
            <a:off x="6712136" y="4077072"/>
            <a:ext cx="1469559" cy="274957"/>
          </a:xfrm>
          <a:prstGeom prst="wedgeRectCallout">
            <a:avLst>
              <a:gd name="adj1" fmla="val 107723"/>
              <a:gd name="adj2" fmla="val -1848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+5 volts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8264" y="2708920"/>
            <a:ext cx="1503963" cy="260648"/>
          </a:xfrm>
          <a:prstGeom prst="wedgeRectCallout">
            <a:avLst>
              <a:gd name="adj1" fmla="val 46696"/>
              <a:gd name="adj2" fmla="val 2239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64089" y="4437112"/>
            <a:ext cx="1080120" cy="274957"/>
          </a:xfrm>
          <a:prstGeom prst="wedgeRectCallout">
            <a:avLst>
              <a:gd name="adj1" fmla="val -40485"/>
              <a:gd name="adj2" fmla="val 4502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SDA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83768" y="4073395"/>
            <a:ext cx="1117169" cy="274957"/>
          </a:xfrm>
          <a:prstGeom prst="wedgeRectCallout">
            <a:avLst>
              <a:gd name="adj1" fmla="val 109473"/>
              <a:gd name="adj2" fmla="val 35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SCL</a:t>
            </a:r>
          </a:p>
        </p:txBody>
      </p:sp>
      <p:sp>
        <p:nvSpPr>
          <p:cNvPr id="12" name="Rectangle 9"/>
          <p:cNvSpPr/>
          <p:nvPr/>
        </p:nvSpPr>
        <p:spPr>
          <a:xfrm>
            <a:off x="4817423" y="3364340"/>
            <a:ext cx="2016224" cy="274957"/>
          </a:xfrm>
          <a:prstGeom prst="wedgeRectCallout">
            <a:avLst>
              <a:gd name="adj1" fmla="val -38817"/>
              <a:gd name="adj2" fmla="val 633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BNO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13" name="Rectangle 9"/>
          <p:cNvSpPr/>
          <p:nvPr/>
        </p:nvSpPr>
        <p:spPr>
          <a:xfrm>
            <a:off x="197465" y="4711572"/>
            <a:ext cx="1734771" cy="274957"/>
          </a:xfrm>
          <a:prstGeom prst="wedgeRectCallout">
            <a:avLst>
              <a:gd name="adj1" fmla="val 130432"/>
              <a:gd name="adj2" fmla="val 4938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Free front </a:t>
            </a:r>
            <a:r>
              <a:rPr lang="fr-FR" dirty="0" err="1"/>
              <a:t>wheel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1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jean\Pictures\2016-07-01\_SAM6327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37309"/>
            <a:ext cx="9342537" cy="55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jean\Pictures\2016-07-01\_SAM6323-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010" y="-402151"/>
            <a:ext cx="4921672" cy="328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jean\Pictures\2016-07-01\_SAM6335-0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7580"/>
            <a:ext cx="5031247" cy="174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hlinkClick r:id="rId5" tooltip="Click to see wheel encoder doumentation"/>
          </p:cNvPr>
          <p:cNvSpPr txBox="1"/>
          <p:nvPr/>
        </p:nvSpPr>
        <p:spPr>
          <a:xfrm>
            <a:off x="9603" y="2752699"/>
            <a:ext cx="536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u="sng" dirty="0">
                <a:solidFill>
                  <a:schemeClr val="bg1"/>
                </a:solidFill>
              </a:rPr>
              <a:t>Wheel Encoder </a:t>
            </a:r>
            <a:r>
              <a:rPr lang="fr-FR" sz="3600" u="sng" dirty="0" err="1">
                <a:solidFill>
                  <a:schemeClr val="bg1"/>
                </a:solidFill>
              </a:rPr>
              <a:t>instructable</a:t>
            </a:r>
            <a:endParaRPr lang="fr-FR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6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7" name="Picture 7" descr="C:\Users\jean\Pictures\2016-07-11\_SAM6421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1382"/>
            <a:ext cx="9144000" cy="412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jean\Pictures\2016-07-11\_SAM6419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-138401"/>
            <a:ext cx="6570803" cy="435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jean\Pictures\2016-07-11\_SAM6418-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30946"/>
            <a:ext cx="4680520" cy="308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7789" y="3212976"/>
            <a:ext cx="2520280" cy="504056"/>
          </a:xfrm>
          <a:prstGeom prst="wedgeRectCallout">
            <a:avLst>
              <a:gd name="adj1" fmla="val 54332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563888" y="3667409"/>
            <a:ext cx="2520280" cy="504056"/>
          </a:xfrm>
          <a:prstGeom prst="wedgeRectCallout">
            <a:avLst>
              <a:gd name="adj1" fmla="val 43271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</a:t>
            </a:r>
            <a:r>
              <a:rPr lang="fr-FR" dirty="0" err="1"/>
              <a:t>motor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292759" y="6290730"/>
            <a:ext cx="2520280" cy="504056"/>
          </a:xfrm>
          <a:prstGeom prst="wedgeRectCallout">
            <a:avLst>
              <a:gd name="adj1" fmla="val -69114"/>
              <a:gd name="adj2" fmla="val -15817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Front </a:t>
            </a:r>
            <a:r>
              <a:rPr lang="fr-FR" dirty="0" err="1"/>
              <a:t>wheel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6097675" y="6284907"/>
            <a:ext cx="2520280" cy="504056"/>
          </a:xfrm>
          <a:prstGeom prst="wedgeRectCallout">
            <a:avLst>
              <a:gd name="adj1" fmla="val -533"/>
              <a:gd name="adj2" fmla="val -131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Magnetometer</a:t>
            </a:r>
            <a:r>
              <a:rPr lang="fr-FR" dirty="0"/>
              <a:t> &amp; Gyroscope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3848" y="404664"/>
            <a:ext cx="2304256" cy="504056"/>
          </a:xfrm>
          <a:prstGeom prst="wedgeRectCallout">
            <a:avLst>
              <a:gd name="adj1" fmla="val -128031"/>
              <a:gd name="adj2" fmla="val 15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</a:t>
            </a:r>
            <a:r>
              <a:rPr lang="fr-FR" dirty="0" err="1"/>
              <a:t>pinion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5477006" y="4480042"/>
            <a:ext cx="2520280" cy="504056"/>
          </a:xfrm>
          <a:prstGeom prst="wedgeRectCallout">
            <a:avLst>
              <a:gd name="adj1" fmla="val 39289"/>
              <a:gd name="adj2" fmla="val -2798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Right transmission </a:t>
            </a:r>
            <a:r>
              <a:rPr lang="fr-FR" dirty="0" err="1"/>
              <a:t>chain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7430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jean\Pictures\2016-07-11\_SAM63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219405"/>
            <a:ext cx="10616108" cy="707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Software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8748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software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6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Hardware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8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Architecture</a:t>
            </a:r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802164449"/>
              </p:ext>
            </p:extLst>
          </p:nvPr>
        </p:nvGraphicFramePr>
        <p:xfrm>
          <a:off x="539552" y="1340768"/>
          <a:ext cx="7992888" cy="527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ouble flèche horizontale 3"/>
          <p:cNvSpPr/>
          <p:nvPr/>
        </p:nvSpPr>
        <p:spPr>
          <a:xfrm>
            <a:off x="2823262" y="5805263"/>
            <a:ext cx="2900866" cy="578945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WIFI UDP / Serial Gateway</a:t>
            </a:r>
          </a:p>
        </p:txBody>
      </p:sp>
      <p:sp>
        <p:nvSpPr>
          <p:cNvPr id="5" name="Double flèche horizontale 4"/>
          <p:cNvSpPr/>
          <p:nvPr/>
        </p:nvSpPr>
        <p:spPr>
          <a:xfrm>
            <a:off x="1187624" y="6027050"/>
            <a:ext cx="1728192" cy="714318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Object communication</a:t>
            </a:r>
          </a:p>
        </p:txBody>
      </p:sp>
      <p:sp>
        <p:nvSpPr>
          <p:cNvPr id="7" name="Flèche : double flèche horizontale 6"/>
          <p:cNvSpPr/>
          <p:nvPr/>
        </p:nvSpPr>
        <p:spPr>
          <a:xfrm>
            <a:off x="6012160" y="5914326"/>
            <a:ext cx="1347606" cy="44782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I2C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630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Implementation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Octave and Java running on Windows 10 64 bits platform</a:t>
            </a:r>
          </a:p>
          <a:p>
            <a:r>
              <a:rPr lang="fr-FR" dirty="0"/>
              <a:t>Robot </a:t>
            </a:r>
            <a:r>
              <a:rPr lang="fr-FR" dirty="0" err="1"/>
              <a:t>physical</a:t>
            </a:r>
            <a:r>
              <a:rPr lang="fr-FR" dirty="0"/>
              <a:t> layer software running on </a:t>
            </a:r>
            <a:r>
              <a:rPr lang="fr-FR" dirty="0" err="1"/>
              <a:t>Atmega</a:t>
            </a:r>
            <a:r>
              <a:rPr lang="fr-FR" dirty="0"/>
              <a:t> arduino Platform</a:t>
            </a:r>
          </a:p>
          <a:p>
            <a:r>
              <a:rPr lang="fr-FR" dirty="0" err="1"/>
              <a:t>Inertial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subsystem</a:t>
            </a:r>
            <a:r>
              <a:rPr lang="fr-FR" dirty="0"/>
              <a:t> running on Arduino Nano</a:t>
            </a:r>
          </a:p>
          <a:p>
            <a:r>
              <a:rPr lang="fr-FR" dirty="0"/>
              <a:t>Serial/WIFI </a:t>
            </a:r>
            <a:r>
              <a:rPr lang="fr-FR" dirty="0" err="1"/>
              <a:t>gateway</a:t>
            </a:r>
            <a:r>
              <a:rPr lang="fr-FR" dirty="0"/>
              <a:t> running on ESP8266</a:t>
            </a:r>
          </a:p>
          <a:p>
            <a:endParaRPr lang="fr-FR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1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WIFI UDP/Serial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9168" y="1556792"/>
            <a:ext cx="5915000" cy="456510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Based</a:t>
            </a:r>
            <a:r>
              <a:rPr lang="fr-FR" dirty="0"/>
              <a:t> on ESP8266 micro-</a:t>
            </a:r>
            <a:r>
              <a:rPr lang="fr-FR" dirty="0" err="1"/>
              <a:t>controler</a:t>
            </a:r>
            <a:endParaRPr lang="fr-FR" dirty="0"/>
          </a:p>
          <a:p>
            <a:pPr lvl="1"/>
            <a:r>
              <a:rPr lang="fr-FR" dirty="0" err="1"/>
              <a:t>Developped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IDE</a:t>
            </a:r>
          </a:p>
          <a:p>
            <a:pPr lvl="1"/>
            <a:r>
              <a:rPr lang="fr-FR" dirty="0" err="1"/>
              <a:t>Act</a:t>
            </a:r>
            <a:r>
              <a:rPr lang="fr-FR" dirty="0"/>
              <a:t> as a </a:t>
            </a:r>
            <a:r>
              <a:rPr lang="fr-FR" dirty="0" err="1"/>
              <a:t>gateway</a:t>
            </a:r>
            <a:endParaRPr lang="fr-FR" dirty="0"/>
          </a:p>
          <a:p>
            <a:pPr lvl="2"/>
            <a:r>
              <a:rPr lang="fr-FR" dirty="0" err="1"/>
              <a:t>From</a:t>
            </a:r>
            <a:r>
              <a:rPr lang="fr-FR" dirty="0"/>
              <a:t> UDP to Serial </a:t>
            </a:r>
          </a:p>
          <a:p>
            <a:pPr lvl="2"/>
            <a:r>
              <a:rPr lang="fr-FR" dirty="0" err="1"/>
              <a:t>From</a:t>
            </a:r>
            <a:r>
              <a:rPr lang="fr-FR" dirty="0"/>
              <a:t> Serial to UDP</a:t>
            </a:r>
          </a:p>
          <a:p>
            <a:pPr lvl="2"/>
            <a:r>
              <a:rPr lang="fr-FR" dirty="0"/>
              <a:t>Route </a:t>
            </a:r>
            <a:r>
              <a:rPr lang="fr-FR" dirty="0" err="1"/>
              <a:t>any</a:t>
            </a:r>
            <a:r>
              <a:rPr lang="fr-FR" dirty="0"/>
              <a:t> ascii trame up to 30 bytes</a:t>
            </a:r>
          </a:p>
          <a:p>
            <a:pPr lvl="3"/>
            <a:r>
              <a:rPr lang="fr-FR" dirty="0" err="1"/>
              <a:t>Maximim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consecutive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bytes </a:t>
            </a:r>
            <a:r>
              <a:rPr lang="fr-FR" dirty="0" err="1"/>
              <a:t>inside</a:t>
            </a:r>
            <a:r>
              <a:rPr lang="fr-FR" dirty="0"/>
              <a:t> the trame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hlinkClick r:id="rId2"/>
              </a:rPr>
              <a:t>Code </a:t>
            </a:r>
            <a:r>
              <a:rPr lang="fr-FR" dirty="0" err="1">
                <a:hlinkClick r:id="rId2"/>
              </a:rPr>
              <a:t>available</a:t>
            </a:r>
            <a:r>
              <a:rPr lang="fr-FR" dirty="0">
                <a:hlinkClick r:id="rId2"/>
              </a:rPr>
              <a:t> on </a:t>
            </a:r>
            <a:r>
              <a:rPr lang="fr-FR" dirty="0" err="1">
                <a:hlinkClick r:id="rId2"/>
              </a:rPr>
              <a:t>GitHub</a:t>
            </a:r>
            <a:endParaRPr lang="fr-F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29099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868144" y="6349868"/>
            <a:ext cx="28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4"/>
              </a:rPr>
              <a:t>Gateway </a:t>
            </a:r>
            <a:r>
              <a:rPr lang="fr-FR" sz="2400" dirty="0" err="1">
                <a:hlinkClick r:id="rId4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0270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IMU </a:t>
            </a:r>
            <a:r>
              <a:rPr lang="fr-FR" dirty="0" err="1"/>
              <a:t>Sub</a:t>
            </a:r>
            <a:r>
              <a:rPr lang="fr-FR" dirty="0"/>
              <a:t>-system architecture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55576" y="2348880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Mega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491880" y="2348880"/>
            <a:ext cx="1872208" cy="21602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 Nano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588224" y="2348880"/>
            <a:ext cx="1872208" cy="21602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BNO055</a:t>
            </a:r>
          </a:p>
          <a:p>
            <a:pPr algn="ctr"/>
            <a:r>
              <a:rPr lang="fr-FR" dirty="0" err="1"/>
              <a:t>sensor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758186" y="5174964"/>
            <a:ext cx="7776864" cy="6480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dirty="0"/>
              <a:t>I2C Bus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140118" y="480199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Master</a:t>
            </a:r>
            <a:endParaRPr lang="en-GB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7291329" y="480199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350368" y="4780377"/>
            <a:ext cx="68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Slave</a:t>
            </a:r>
            <a:endParaRPr lang="en-GB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7164288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21711" y="4516603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067944" y="4509120"/>
            <a:ext cx="0" cy="640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990927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977898" y="4509119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2032991" y="4530740"/>
            <a:ext cx="0" cy="64058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493176" y="4787860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19" name="ZoneTexte 18"/>
          <p:cNvSpPr txBox="1"/>
          <p:nvPr/>
        </p:nvSpPr>
        <p:spPr>
          <a:xfrm>
            <a:off x="5022479" y="479492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cxnSp>
        <p:nvCxnSpPr>
          <p:cNvPr id="22" name="Connecteur droit avec flèche 21"/>
          <p:cNvCxnSpPr>
            <a:stCxn id="6" idx="1"/>
            <a:endCxn id="5" idx="3"/>
          </p:cNvCxnSpPr>
          <p:nvPr/>
        </p:nvCxnSpPr>
        <p:spPr>
          <a:xfrm flipH="1">
            <a:off x="5364088" y="3429000"/>
            <a:ext cx="12241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27803" y="3100557"/>
            <a:ext cx="103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Interrupt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cxnSp>
        <p:nvCxnSpPr>
          <p:cNvPr id="25" name="Connecteur droit avec flèche 24"/>
          <p:cNvCxnSpPr>
            <a:cxnSpLocks/>
          </p:cNvCxnSpPr>
          <p:nvPr/>
        </p:nvCxnSpPr>
        <p:spPr>
          <a:xfrm>
            <a:off x="2627784" y="2708920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>
            <a:off x="2627784" y="4005064"/>
            <a:ext cx="8640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2619590" y="2354738"/>
            <a:ext cx="94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Request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0" name="ZoneTexte 29"/>
          <p:cNvSpPr txBox="1"/>
          <p:nvPr/>
        </p:nvSpPr>
        <p:spPr>
          <a:xfrm>
            <a:off x="2705572" y="3681898"/>
            <a:ext cx="75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Ready</a:t>
            </a:r>
            <a:endParaRPr lang="fr-FR" dirty="0"/>
          </a:p>
          <a:p>
            <a:r>
              <a:rPr lang="fr-FR" dirty="0"/>
              <a:t>GPIO</a:t>
            </a:r>
            <a:endParaRPr lang="en-GB" dirty="0"/>
          </a:p>
        </p:txBody>
      </p:sp>
      <p:sp>
        <p:nvSpPr>
          <p:cNvPr id="31" name="ZoneTexte 30"/>
          <p:cNvSpPr txBox="1"/>
          <p:nvPr/>
        </p:nvSpPr>
        <p:spPr>
          <a:xfrm>
            <a:off x="6584119" y="4796794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2" name="ZoneTexte 31"/>
          <p:cNvSpPr txBox="1"/>
          <p:nvPr/>
        </p:nvSpPr>
        <p:spPr>
          <a:xfrm>
            <a:off x="8090137" y="476624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677915" y="4780303"/>
            <a:ext cx="8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Sda</a:t>
            </a:r>
            <a:endParaRPr lang="en-GB" dirty="0"/>
          </a:p>
        </p:txBody>
      </p:sp>
      <p:sp>
        <p:nvSpPr>
          <p:cNvPr id="34" name="ZoneTexte 33"/>
          <p:cNvSpPr txBox="1"/>
          <p:nvPr/>
        </p:nvSpPr>
        <p:spPr>
          <a:xfrm>
            <a:off x="2178444" y="47867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Scl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3491880" y="1883258"/>
            <a:ext cx="1885973" cy="46562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BNO055 calibration data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5400000">
            <a:off x="1732796" y="3110077"/>
            <a:ext cx="2870096" cy="2952329"/>
          </a:xfrm>
          <a:prstGeom prst="arc">
            <a:avLst>
              <a:gd name="adj1" fmla="val 16200000"/>
              <a:gd name="adj2" fmla="val 5323235"/>
            </a:avLst>
          </a:prstGeom>
          <a:ln>
            <a:headEnd type="non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rot="5400000">
            <a:off x="1703227" y="3281470"/>
            <a:ext cx="2870096" cy="3329624"/>
          </a:xfrm>
          <a:prstGeom prst="arc">
            <a:avLst>
              <a:gd name="adj1" fmla="val 16200000"/>
              <a:gd name="adj2" fmla="val 5608728"/>
            </a:avLst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/>
          <p:cNvSpPr txBox="1"/>
          <p:nvPr/>
        </p:nvSpPr>
        <p:spPr>
          <a:xfrm>
            <a:off x="2627784" y="565902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Response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2627784" y="630003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Command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84119" y="2348880"/>
            <a:ext cx="1876313" cy="576064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91880" y="2348880"/>
            <a:ext cx="1885973" cy="504056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Registers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hlinkClick r:id="rId2"/>
          </p:cNvPr>
          <p:cNvSpPr txBox="1"/>
          <p:nvPr/>
        </p:nvSpPr>
        <p:spPr>
          <a:xfrm>
            <a:off x="5734281" y="6316902"/>
            <a:ext cx="228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2"/>
              </a:rPr>
              <a:t>IMU </a:t>
            </a:r>
            <a:r>
              <a:rPr lang="fr-FR" sz="2400" dirty="0" err="1">
                <a:hlinkClick r:id="rId2"/>
              </a:rPr>
              <a:t>Instructable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325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Geometrical</a:t>
            </a:r>
            <a:r>
              <a:rPr lang="fr-FR" dirty="0"/>
              <a:t> point of </a:t>
            </a:r>
            <a:r>
              <a:rPr lang="fr-FR" dirty="0" err="1"/>
              <a:t>view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179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99189" y="254216"/>
            <a:ext cx="5969155" cy="413332"/>
          </a:xfrm>
        </p:spPr>
        <p:txBody>
          <a:bodyPr>
            <a:normAutofit fontScale="90000"/>
          </a:bodyPr>
          <a:lstStyle/>
          <a:p>
            <a:r>
              <a:rPr lang="fr-FR" dirty="0"/>
              <a:t>Axis and </a:t>
            </a:r>
            <a:r>
              <a:rPr lang="fr-FR" dirty="0" err="1"/>
              <a:t>Heading</a:t>
            </a:r>
            <a:endParaRPr lang="en-GB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512685" y="2709100"/>
            <a:ext cx="2485810" cy="1321955"/>
            <a:chOff x="2734262" y="2765536"/>
            <a:chExt cx="2485810" cy="1321955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71800" y="276553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7864" y="3212976"/>
              <a:ext cx="232008" cy="4680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71800" y="387146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Ellipse 8"/>
            <p:cNvSpPr/>
            <p:nvPr/>
          </p:nvSpPr>
          <p:spPr>
            <a:xfrm>
              <a:off x="3321792" y="332194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/>
          </p:nvSpPr>
          <p:spPr>
            <a:xfrm>
              <a:off x="332179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212702" y="331621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Ellipse 11"/>
            <p:cNvSpPr/>
            <p:nvPr/>
          </p:nvSpPr>
          <p:spPr>
            <a:xfrm>
              <a:off x="3212702" y="349623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e 46"/>
          <p:cNvGrpSpPr/>
          <p:nvPr/>
        </p:nvGrpSpPr>
        <p:grpSpPr>
          <a:xfrm>
            <a:off x="3957989" y="5702933"/>
            <a:ext cx="432048" cy="432048"/>
            <a:chOff x="2915816" y="1268760"/>
            <a:chExt cx="432048" cy="432048"/>
          </a:xfrm>
        </p:grpSpPr>
        <p:sp>
          <p:nvSpPr>
            <p:cNvPr id="46" name="Ellipse 45"/>
            <p:cNvSpPr/>
            <p:nvPr/>
          </p:nvSpPr>
          <p:spPr>
            <a:xfrm>
              <a:off x="2915816" y="1268760"/>
              <a:ext cx="432048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avec flèche 43"/>
            <p:cNvCxnSpPr/>
            <p:nvPr/>
          </p:nvCxnSpPr>
          <p:spPr>
            <a:xfrm>
              <a:off x="3131840" y="1340768"/>
              <a:ext cx="0" cy="297324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none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ZoneTexte 47"/>
          <p:cNvSpPr txBox="1"/>
          <p:nvPr/>
        </p:nvSpPr>
        <p:spPr>
          <a:xfrm>
            <a:off x="3837504" y="609536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endParaRPr lang="en-GB" dirty="0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162174" y="3651367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4033947" y="54043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GB" dirty="0"/>
          </a:p>
        </p:txBody>
      </p:sp>
      <p:cxnSp>
        <p:nvCxnSpPr>
          <p:cNvPr id="55" name="Connecteur droit 54"/>
          <p:cNvCxnSpPr/>
          <p:nvPr/>
        </p:nvCxnSpPr>
        <p:spPr>
          <a:xfrm flipH="1">
            <a:off x="1920603" y="3674748"/>
            <a:ext cx="3875058" cy="3643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1581895" y="346670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</a:t>
            </a:r>
            <a:endParaRPr lang="en-GB" dirty="0"/>
          </a:p>
        </p:txBody>
      </p:sp>
      <p:sp>
        <p:nvSpPr>
          <p:cNvPr id="67" name="Arc 66"/>
          <p:cNvSpPr/>
          <p:nvPr/>
        </p:nvSpPr>
        <p:spPr>
          <a:xfrm>
            <a:off x="4910546" y="3304772"/>
            <a:ext cx="252555" cy="406407"/>
          </a:xfrm>
          <a:prstGeom prst="arc">
            <a:avLst>
              <a:gd name="adj1" fmla="val 16200000"/>
              <a:gd name="adj2" fmla="val 3664538"/>
            </a:avLst>
          </a:prstGeom>
          <a:ln w="1905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ZoneTexte 67"/>
          <p:cNvSpPr txBox="1"/>
          <p:nvPr/>
        </p:nvSpPr>
        <p:spPr>
          <a:xfrm>
            <a:off x="5094636" y="324670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Heading</a:t>
            </a:r>
            <a:endParaRPr lang="en-GB" sz="1050" dirty="0"/>
          </a:p>
        </p:txBody>
      </p:sp>
      <p:sp>
        <p:nvSpPr>
          <p:cNvPr id="69" name="Arc 68"/>
          <p:cNvSpPr/>
          <p:nvPr/>
        </p:nvSpPr>
        <p:spPr>
          <a:xfrm rot="11342997">
            <a:off x="3727733" y="3401262"/>
            <a:ext cx="680763" cy="487149"/>
          </a:xfrm>
          <a:prstGeom prst="arc">
            <a:avLst>
              <a:gd name="adj1" fmla="val 16200000"/>
              <a:gd name="adj2" fmla="val 9006430"/>
            </a:avLst>
          </a:prstGeom>
          <a:ln w="19050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ZoneTexte 69"/>
          <p:cNvSpPr txBox="1"/>
          <p:nvPr/>
        </p:nvSpPr>
        <p:spPr>
          <a:xfrm>
            <a:off x="2926372" y="3520084"/>
            <a:ext cx="8354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00" dirty="0" err="1">
                <a:solidFill>
                  <a:srgbClr val="FF0000"/>
                </a:solidFill>
              </a:rPr>
              <a:t>North</a:t>
            </a:r>
            <a:r>
              <a:rPr lang="fr-FR" sz="700" dirty="0">
                <a:solidFill>
                  <a:srgbClr val="FF0000"/>
                </a:solidFill>
              </a:rPr>
              <a:t> Orientation</a:t>
            </a:r>
            <a:endParaRPr lang="en-GB" sz="700" dirty="0">
              <a:solidFill>
                <a:srgbClr val="FF0000"/>
              </a:solidFill>
            </a:endParaRPr>
          </a:p>
        </p:txBody>
      </p:sp>
      <p:cxnSp>
        <p:nvCxnSpPr>
          <p:cNvPr id="72" name="Connecteur droit avec flèche 71"/>
          <p:cNvCxnSpPr/>
          <p:nvPr/>
        </p:nvCxnSpPr>
        <p:spPr>
          <a:xfrm>
            <a:off x="4184002" y="3718688"/>
            <a:ext cx="387998" cy="749932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4554665" y="4305075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Connecteur droit avec flèche 75"/>
          <p:cNvCxnSpPr/>
          <p:nvPr/>
        </p:nvCxnSpPr>
        <p:spPr>
          <a:xfrm flipV="1">
            <a:off x="5866887" y="2645416"/>
            <a:ext cx="283132" cy="146449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36158" y="2476585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90°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H="1" flipV="1">
            <a:off x="3761857" y="2927341"/>
            <a:ext cx="179641" cy="359110"/>
          </a:xfrm>
          <a:prstGeom prst="straightConnector1">
            <a:avLst/>
          </a:prstGeom>
          <a:ln w="158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2703941" y="2747186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Servo-motor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800" dirty="0" err="1">
                <a:solidFill>
                  <a:schemeClr val="accent3">
                    <a:lumMod val="50000"/>
                  </a:schemeClr>
                </a:solidFill>
              </a:rPr>
              <a:t>align</a:t>
            </a:r>
            <a:r>
              <a:rPr lang="fr-FR" sz="800" dirty="0">
                <a:solidFill>
                  <a:schemeClr val="accent3">
                    <a:lumMod val="50000"/>
                  </a:schemeClr>
                </a:solidFill>
              </a:rPr>
              <a:t> 180°</a:t>
            </a:r>
            <a:endParaRPr lang="en-GB" sz="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e 63"/>
          <p:cNvGrpSpPr/>
          <p:nvPr/>
        </p:nvGrpSpPr>
        <p:grpSpPr>
          <a:xfrm rot="19539392">
            <a:off x="1140967" y="2553238"/>
            <a:ext cx="4396197" cy="3043158"/>
            <a:chOff x="2713158" y="2766577"/>
            <a:chExt cx="2506914" cy="132706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Connecteur droit avec flèche 68"/>
            <p:cNvCxnSpPr>
              <a:cxnSpLocks/>
            </p:cNvCxnSpPr>
            <p:nvPr/>
          </p:nvCxnSpPr>
          <p:spPr>
            <a:xfrm rot="1671703" flipV="1">
              <a:off x="3225372" y="3062281"/>
              <a:ext cx="1868696" cy="766835"/>
            </a:xfrm>
            <a:prstGeom prst="straightConnector1">
              <a:avLst/>
            </a:prstGeom>
            <a:grpFill/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e 26"/>
          <p:cNvGrpSpPr/>
          <p:nvPr/>
        </p:nvGrpSpPr>
        <p:grpSpPr>
          <a:xfrm rot="19928297">
            <a:off x="1185158" y="2651604"/>
            <a:ext cx="4396197" cy="3043158"/>
            <a:chOff x="2713158" y="2766577"/>
            <a:chExt cx="2506914" cy="1327063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avec flèche 14"/>
            <p:cNvCxnSpPr>
              <a:cxnSpLocks/>
              <a:endCxn id="4" idx="3"/>
            </p:cNvCxnSpPr>
            <p:nvPr/>
          </p:nvCxnSpPr>
          <p:spPr>
            <a:xfrm rot="1671703" flipV="1">
              <a:off x="3123011" y="3031214"/>
              <a:ext cx="1972579" cy="781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grpFill/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095" y="214457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 err="1"/>
              <a:t>Headings</a:t>
            </a:r>
            <a:endParaRPr lang="en-GB" sz="3600" dirty="0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1854575" y="835616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54575" y="4940072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23127" y="4954012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210044" y="831820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7380312" y="429309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8172400" y="4293096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7384713" y="363327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8172400" y="3640247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llipse 2"/>
          <p:cNvSpPr/>
          <p:nvPr/>
        </p:nvSpPr>
        <p:spPr>
          <a:xfrm>
            <a:off x="1706537" y="4803037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-277253" y="4940071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 rot="21367080">
            <a:off x="991879" y="3788827"/>
            <a:ext cx="2335232" cy="1650354"/>
          </a:xfrm>
          <a:prstGeom prst="arc">
            <a:avLst>
              <a:gd name="adj1" fmla="val 17316615"/>
              <a:gd name="adj2" fmla="val 419803"/>
            </a:avLst>
          </a:prstGeom>
          <a:ln>
            <a:solidFill>
              <a:schemeClr val="tx1"/>
            </a:solidFill>
            <a:headEnd type="triangle" w="lg" len="sm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45813" y="24320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1087548" y="4173184"/>
            <a:ext cx="1748946" cy="1774000"/>
          </a:xfrm>
          <a:prstGeom prst="arc">
            <a:avLst>
              <a:gd name="adj1" fmla="val 16821399"/>
              <a:gd name="adj2" fmla="val 20830465"/>
            </a:avLst>
          </a:prstGeom>
          <a:ln>
            <a:solidFill>
              <a:srgbClr val="C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413275" y="223680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7" name="Connecteur droit avec flèche 6"/>
          <p:cNvCxnSpPr>
            <a:cxnSpLocks/>
          </p:cNvCxnSpPr>
          <p:nvPr/>
        </p:nvCxnSpPr>
        <p:spPr>
          <a:xfrm flipV="1">
            <a:off x="1673053" y="1686080"/>
            <a:ext cx="918545" cy="409745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255954" y="579783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298236" y="13190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South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328165" y="43403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+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1015" y="3994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endParaRPr lang="en-GB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9314550">
            <a:off x="3583668" y="3617766"/>
            <a:ext cx="720080" cy="469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BNO055</a:t>
            </a:r>
            <a:endParaRPr lang="en-GB" sz="1200" dirty="0"/>
          </a:p>
        </p:txBody>
      </p:sp>
      <p:sp>
        <p:nvSpPr>
          <p:cNvPr id="51" name="Arc 50"/>
          <p:cNvSpPr/>
          <p:nvPr/>
        </p:nvSpPr>
        <p:spPr>
          <a:xfrm rot="21367080">
            <a:off x="3115916" y="3688014"/>
            <a:ext cx="2398935" cy="2016624"/>
          </a:xfrm>
          <a:prstGeom prst="arc">
            <a:avLst>
              <a:gd name="adj1" fmla="val 17316615"/>
              <a:gd name="adj2" fmla="val 1178708"/>
            </a:avLst>
          </a:prstGeom>
          <a:ln w="28575"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5475425" y="4128138"/>
            <a:ext cx="251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Location </a:t>
            </a:r>
            <a:r>
              <a:rPr lang="fr-FR" dirty="0" err="1">
                <a:solidFill>
                  <a:srgbClr val="0070C0"/>
                </a:solidFill>
              </a:rPr>
              <a:t>Heading</a:t>
            </a:r>
            <a:endParaRPr lang="fr-FR" dirty="0">
              <a:solidFill>
                <a:srgbClr val="0070C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locate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Robot - NDOF &amp; IMU mode)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Connecteur droit avec flèche 20"/>
          <p:cNvCxnSpPr>
            <a:cxnSpLocks/>
            <a:stCxn id="16" idx="1"/>
          </p:cNvCxnSpPr>
          <p:nvPr/>
        </p:nvCxnSpPr>
        <p:spPr>
          <a:xfrm flipV="1">
            <a:off x="3660345" y="2869422"/>
            <a:ext cx="1549875" cy="1205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>
            <a:off x="5078893" y="2879577"/>
            <a:ext cx="337806" cy="575440"/>
          </a:xfrm>
          <a:prstGeom prst="arc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/>
          <p:cNvSpPr txBox="1"/>
          <p:nvPr/>
        </p:nvSpPr>
        <p:spPr>
          <a:xfrm>
            <a:off x="5408118" y="2770438"/>
            <a:ext cx="343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BNOPermanentShiftHeading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eventualy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adjust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with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physical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shift)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Arc 60"/>
          <p:cNvSpPr/>
          <p:nvPr/>
        </p:nvSpPr>
        <p:spPr>
          <a:xfrm rot="5691477">
            <a:off x="1239003" y="3439532"/>
            <a:ext cx="2398935" cy="2016624"/>
          </a:xfrm>
          <a:prstGeom prst="arc">
            <a:avLst>
              <a:gd name="adj1" fmla="val 15649657"/>
              <a:gd name="adj2" fmla="val 1178708"/>
            </a:avLst>
          </a:prstGeom>
          <a:ln w="28575">
            <a:solidFill>
              <a:schemeClr val="accent2">
                <a:lumMod val="75000"/>
              </a:schemeClr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ZoneTexte 62"/>
          <p:cNvSpPr txBox="1"/>
          <p:nvPr/>
        </p:nvSpPr>
        <p:spPr>
          <a:xfrm>
            <a:off x="2120425" y="5008648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North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Heading</a:t>
            </a:r>
            <a:endParaRPr lang="fr-FR" dirty="0">
              <a:solidFill>
                <a:srgbClr val="C00000"/>
              </a:solidFill>
            </a:endParaRP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mode</a:t>
            </a:r>
            <a:endParaRPr lang="en-GB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V="1">
            <a:off x="1851142" y="2236806"/>
            <a:ext cx="4323913" cy="26889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cxnSpLocks/>
          </p:cNvCxnSpPr>
          <p:nvPr/>
        </p:nvCxnSpPr>
        <p:spPr>
          <a:xfrm flipV="1">
            <a:off x="1930870" y="1783956"/>
            <a:ext cx="5979508" cy="30963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/>
          <p:cNvSpPr/>
          <p:nvPr/>
        </p:nvSpPr>
        <p:spPr>
          <a:xfrm>
            <a:off x="5915795" y="2236865"/>
            <a:ext cx="580506" cy="542982"/>
          </a:xfrm>
          <a:prstGeom prst="arc">
            <a:avLst/>
          </a:prstGeom>
          <a:ln w="22225">
            <a:headEnd type="triangl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ZoneTexte 75"/>
          <p:cNvSpPr txBox="1"/>
          <p:nvPr/>
        </p:nvSpPr>
        <p:spPr>
          <a:xfrm>
            <a:off x="6495350" y="2018365"/>
            <a:ext cx="2469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RelativeHeading</a:t>
            </a:r>
            <a:endParaRPr lang="fr-FR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used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monitor moves – IMU mode)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6106505">
            <a:off x="1146090" y="2796958"/>
            <a:ext cx="3103675" cy="3057237"/>
          </a:xfrm>
          <a:prstGeom prst="arc">
            <a:avLst>
              <a:gd name="adj1" fmla="val 17316615"/>
              <a:gd name="adj2" fmla="val 1178708"/>
            </a:avLst>
          </a:prstGeom>
          <a:ln w="28575">
            <a:solidFill>
              <a:schemeClr val="accent4">
                <a:lumMod val="75000"/>
              </a:schemeClr>
            </a:solidFill>
            <a:prstDash val="dash"/>
            <a:headEnd type="triangle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ZoneTexte 79"/>
          <p:cNvSpPr txBox="1"/>
          <p:nvPr/>
        </p:nvSpPr>
        <p:spPr>
          <a:xfrm>
            <a:off x="3525058" y="5587131"/>
            <a:ext cx="262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7030A0"/>
                </a:solidFill>
              </a:rPr>
              <a:t>NorthXAverageShift</a:t>
            </a:r>
            <a:endParaRPr lang="fr-FR" dirty="0">
              <a:solidFill>
                <a:srgbClr val="7030A0"/>
              </a:solidFill>
            </a:endParaRP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average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</a:t>
            </a:r>
            <a:r>
              <a:rPr lang="fr-F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north</a:t>
            </a:r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 values</a:t>
            </a:r>
          </a:p>
          <a:p>
            <a:r>
              <a:rPr lang="fr-F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scan location)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2" name="Connecteur droit avec flèche 81"/>
          <p:cNvCxnSpPr>
            <a:cxnSpLocks/>
          </p:cNvCxnSpPr>
          <p:nvPr/>
        </p:nvCxnSpPr>
        <p:spPr>
          <a:xfrm flipH="1">
            <a:off x="7501718" y="4657651"/>
            <a:ext cx="265272" cy="114018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cxnSpLocks/>
          </p:cNvCxnSpPr>
          <p:nvPr/>
        </p:nvCxnSpPr>
        <p:spPr>
          <a:xfrm flipH="1">
            <a:off x="7423392" y="3964283"/>
            <a:ext cx="332831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cxnSpLocks/>
          </p:cNvCxnSpPr>
          <p:nvPr/>
        </p:nvCxnSpPr>
        <p:spPr>
          <a:xfrm flipH="1">
            <a:off x="8011368" y="3964283"/>
            <a:ext cx="529630" cy="172361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cxnSpLocks/>
          </p:cNvCxnSpPr>
          <p:nvPr/>
        </p:nvCxnSpPr>
        <p:spPr>
          <a:xfrm flipH="1">
            <a:off x="8250726" y="4525459"/>
            <a:ext cx="281715" cy="125807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7043129" y="5810304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North</a:t>
            </a:r>
            <a:r>
              <a:rPr lang="fr-FR" dirty="0"/>
              <a:t> local values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895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70839" y="245160"/>
            <a:ext cx="5969155" cy="413332"/>
          </a:xfrm>
        </p:spPr>
        <p:txBody>
          <a:bodyPr>
            <a:noAutofit/>
          </a:bodyPr>
          <a:lstStyle/>
          <a:p>
            <a:r>
              <a:rPr lang="fr-FR" sz="3600" dirty="0"/>
              <a:t>Rotations</a:t>
            </a:r>
            <a:endParaRPr lang="en-GB" sz="3600" dirty="0"/>
          </a:p>
        </p:txBody>
      </p:sp>
      <p:grpSp>
        <p:nvGrpSpPr>
          <p:cNvPr id="27" name="Groupe 26"/>
          <p:cNvGrpSpPr/>
          <p:nvPr/>
        </p:nvGrpSpPr>
        <p:grpSpPr>
          <a:xfrm rot="19928297">
            <a:off x="3209705" y="1366323"/>
            <a:ext cx="4396197" cy="3043158"/>
            <a:chOff x="2713158" y="2766577"/>
            <a:chExt cx="2506914" cy="1327063"/>
          </a:xfrm>
        </p:grpSpPr>
        <p:sp>
          <p:nvSpPr>
            <p:cNvPr id="4" name="Rectangle 3"/>
            <p:cNvSpPr/>
            <p:nvPr/>
          </p:nvSpPr>
          <p:spPr>
            <a:xfrm>
              <a:off x="2771800" y="2996952"/>
              <a:ext cx="2448272" cy="86409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GB" sz="1200" dirty="0"/>
            </a:p>
          </p:txBody>
        </p:sp>
        <p:sp>
          <p:nvSpPr>
            <p:cNvPr id="5" name="Ellipse 4"/>
            <p:cNvSpPr/>
            <p:nvPr/>
          </p:nvSpPr>
          <p:spPr>
            <a:xfrm>
              <a:off x="2713158" y="2766577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Ellipse 7"/>
            <p:cNvSpPr/>
            <p:nvPr/>
          </p:nvSpPr>
          <p:spPr>
            <a:xfrm>
              <a:off x="2720460" y="3877616"/>
              <a:ext cx="549992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2734262" y="3450507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Back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 flipV="1">
              <a:off x="3300960" y="3440650"/>
              <a:ext cx="1919112" cy="6352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4716016" y="34406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Front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 flipH="1" flipV="1">
              <a:off x="3302194" y="2996952"/>
              <a:ext cx="2097" cy="445671"/>
            </a:xfrm>
            <a:prstGeom prst="straightConnector1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eur droit avec flèche 28"/>
          <p:cNvCxnSpPr/>
          <p:nvPr/>
        </p:nvCxnSpPr>
        <p:spPr>
          <a:xfrm flipV="1">
            <a:off x="1835696" y="1268760"/>
            <a:ext cx="0" cy="4104456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1835696" y="5373216"/>
            <a:ext cx="5472608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04248" y="5387156"/>
            <a:ext cx="70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 axis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1191165" y="1264964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 axis</a:t>
            </a:r>
            <a:endParaRPr lang="en-GB" dirty="0"/>
          </a:p>
        </p:txBody>
      </p:sp>
      <p:sp>
        <p:nvSpPr>
          <p:cNvPr id="39" name="Rectangle 38"/>
          <p:cNvSpPr/>
          <p:nvPr/>
        </p:nvSpPr>
        <p:spPr>
          <a:xfrm>
            <a:off x="1835696" y="472514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627784" y="4725143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1840097" y="406532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627784" y="4072294"/>
            <a:ext cx="79208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onnecteur droit 51"/>
          <p:cNvCxnSpPr/>
          <p:nvPr/>
        </p:nvCxnSpPr>
        <p:spPr>
          <a:xfrm flipH="1">
            <a:off x="4386713" y="3644585"/>
            <a:ext cx="15044" cy="173851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/>
              <p:cNvSpPr txBox="1"/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4" name="ZoneTexte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188" y="5376509"/>
                <a:ext cx="56534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eur droit 54"/>
          <p:cNvCxnSpPr>
            <a:cxnSpLocks/>
            <a:stCxn id="43" idx="2"/>
          </p:cNvCxnSpPr>
          <p:nvPr/>
        </p:nvCxnSpPr>
        <p:spPr>
          <a:xfrm flipH="1">
            <a:off x="1846276" y="3429077"/>
            <a:ext cx="2395832" cy="3969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6" y="3170510"/>
                <a:ext cx="66447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llipse 2"/>
          <p:cNvSpPr/>
          <p:nvPr/>
        </p:nvSpPr>
        <p:spPr>
          <a:xfrm>
            <a:off x="3803140" y="3513681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242108" y="3292043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P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Connecteur droit 44"/>
          <p:cNvCxnSpPr>
            <a:cxnSpLocks/>
          </p:cNvCxnSpPr>
          <p:nvPr/>
        </p:nvCxnSpPr>
        <p:spPr>
          <a:xfrm flipH="1">
            <a:off x="3934022" y="3803999"/>
            <a:ext cx="15044" cy="1607467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>
            <a:cxnSpLocks/>
            <a:stCxn id="3" idx="2"/>
          </p:cNvCxnSpPr>
          <p:nvPr/>
        </p:nvCxnSpPr>
        <p:spPr>
          <a:xfrm flipH="1">
            <a:off x="1819350" y="3650715"/>
            <a:ext cx="1983790" cy="35859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18" y="3459137"/>
                <a:ext cx="53700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091" y="5369592"/>
                <a:ext cx="68473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cteur droit 55"/>
          <p:cNvCxnSpPr>
            <a:cxnSpLocks/>
          </p:cNvCxnSpPr>
          <p:nvPr/>
        </p:nvCxnSpPr>
        <p:spPr>
          <a:xfrm flipH="1">
            <a:off x="4589468" y="3410627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 flipH="1">
            <a:off x="3949066" y="377749"/>
            <a:ext cx="1949717" cy="326337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headEnd type="stealt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cxnSpLocks/>
          </p:cNvCxnSpPr>
          <p:nvPr/>
        </p:nvCxnSpPr>
        <p:spPr>
          <a:xfrm flipH="1">
            <a:off x="4045553" y="3639634"/>
            <a:ext cx="2214780" cy="41373"/>
          </a:xfrm>
          <a:prstGeom prst="line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028809" y="3097518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P'</a:t>
            </a:r>
            <a:endParaRPr lang="en-GB" dirty="0"/>
          </a:p>
        </p:txBody>
      </p:sp>
      <p:sp>
        <p:nvSpPr>
          <p:cNvPr id="24" name="ZoneTexte 23"/>
          <p:cNvSpPr txBox="1"/>
          <p:nvPr/>
        </p:nvSpPr>
        <p:spPr>
          <a:xfrm>
            <a:off x="4022145" y="307402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Q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2712" y="5467896"/>
            <a:ext cx="3301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P: initial robot position</a:t>
            </a:r>
          </a:p>
          <a:p>
            <a:r>
              <a:rPr lang="fr-FR" sz="1400" dirty="0"/>
              <a:t>Q: robot position </a:t>
            </a:r>
            <a:r>
              <a:rPr lang="fr-FR" sz="1400" dirty="0" err="1"/>
              <a:t>after</a:t>
            </a:r>
            <a:r>
              <a:rPr lang="fr-FR" sz="1400" dirty="0"/>
              <a:t> rotation</a:t>
            </a:r>
          </a:p>
          <a:p>
            <a:r>
              <a:rPr lang="fr-FR" sz="1400" dirty="0"/>
              <a:t>C: rotation center</a:t>
            </a:r>
          </a:p>
          <a:p>
            <a:r>
              <a:rPr lang="fr-FR" sz="1400" dirty="0"/>
              <a:t>H: initial </a:t>
            </a:r>
            <a:r>
              <a:rPr lang="fr-FR" sz="1400" dirty="0" err="1"/>
              <a:t>heading</a:t>
            </a:r>
            <a:endParaRPr lang="fr-FR" sz="1400" dirty="0"/>
          </a:p>
          <a:p>
            <a:r>
              <a:rPr lang="fr-FR" sz="1400" dirty="0"/>
              <a:t>T: </a:t>
            </a:r>
            <a:r>
              <a:rPr lang="fr-FR" sz="1400" dirty="0" err="1"/>
              <a:t>target</a:t>
            </a:r>
            <a:r>
              <a:rPr lang="fr-FR" sz="1400" dirty="0"/>
              <a:t> position</a:t>
            </a:r>
          </a:p>
          <a:p>
            <a:r>
              <a:rPr lang="fr-FR" sz="1400" dirty="0"/>
              <a:t>A: rotation to do to </a:t>
            </a:r>
            <a:r>
              <a:rPr lang="fr-FR" sz="1400" dirty="0" err="1"/>
              <a:t>reach</a:t>
            </a:r>
            <a:r>
              <a:rPr lang="fr-FR" sz="1400" dirty="0"/>
              <a:t> the </a:t>
            </a:r>
            <a:r>
              <a:rPr lang="fr-FR" sz="1400" dirty="0" err="1"/>
              <a:t>target</a:t>
            </a:r>
            <a:endParaRPr lang="en-GB" sz="1400" dirty="0"/>
          </a:p>
        </p:txBody>
      </p:sp>
      <p:sp>
        <p:nvSpPr>
          <p:cNvPr id="62" name="Ellipse 61"/>
          <p:cNvSpPr/>
          <p:nvPr/>
        </p:nvSpPr>
        <p:spPr>
          <a:xfrm>
            <a:off x="5903105" y="48879"/>
            <a:ext cx="289210" cy="2740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Arc 27"/>
          <p:cNvSpPr/>
          <p:nvPr/>
        </p:nvSpPr>
        <p:spPr>
          <a:xfrm>
            <a:off x="3710380" y="2488867"/>
            <a:ext cx="1869732" cy="1455466"/>
          </a:xfrm>
          <a:prstGeom prst="arc">
            <a:avLst>
              <a:gd name="adj1" fmla="val 16200000"/>
              <a:gd name="adj2" fmla="val 61718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ZoneTexte 29"/>
          <p:cNvSpPr txBox="1"/>
          <p:nvPr/>
        </p:nvSpPr>
        <p:spPr>
          <a:xfrm>
            <a:off x="5526934" y="286521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Arc 65"/>
          <p:cNvSpPr/>
          <p:nvPr/>
        </p:nvSpPr>
        <p:spPr>
          <a:xfrm>
            <a:off x="4956904" y="2647016"/>
            <a:ext cx="1687358" cy="1455466"/>
          </a:xfrm>
          <a:prstGeom prst="arc">
            <a:avLst>
              <a:gd name="adj1" fmla="val 16821399"/>
              <a:gd name="adj2" fmla="val 2138255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ZoneTexte 30"/>
          <p:cNvSpPr txBox="1"/>
          <p:nvPr/>
        </p:nvSpPr>
        <p:spPr>
          <a:xfrm>
            <a:off x="6394396" y="26699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18019" y="6309320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S: distance </a:t>
            </a:r>
            <a:r>
              <a:rPr lang="fr-FR" dirty="0" err="1"/>
              <a:t>between</a:t>
            </a:r>
            <a:r>
              <a:rPr lang="fr-FR" dirty="0"/>
              <a:t> C and 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92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Rotation: computation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sz="2400" dirty="0"/>
                  <a:t>Coordinates: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400" dirty="0"/>
                  <a:t> ,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</m:fun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⁡[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2400" dirty="0"/>
                  <a:t>                 </a:t>
                </a:r>
                <a:r>
                  <a:rPr lang="fr-FR" sz="1800" i="1" dirty="0"/>
                  <a:t>(</a:t>
                </a:r>
                <a:r>
                  <a:rPr lang="fr-FR" sz="1800" i="1" dirty="0" err="1"/>
                  <a:t>Xt</a:t>
                </a:r>
                <a:r>
                  <a:rPr lang="fr-FR" sz="1800" i="1" dirty="0"/>
                  <a:t>!=</a:t>
                </a:r>
                <a:r>
                  <a:rPr lang="fr-FR" sz="1800" i="1" dirty="0" err="1"/>
                  <a:t>Xc</a:t>
                </a:r>
                <a:r>
                  <a:rPr lang="fr-FR" sz="1800" i="1" dirty="0"/>
                  <a:t> 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</m:oMath>
                </a14:m>
                <a:endParaRPr lang="fr-F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sin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r>
                  <a:rPr lang="fr-FR" sz="2400" dirty="0"/>
                  <a:t>To go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origin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target</a:t>
                </a:r>
                <a:r>
                  <a:rPr lang="fr-FR" sz="2400" dirty="0"/>
                  <a:t>:</a:t>
                </a:r>
              </a:p>
              <a:p>
                <a:pPr lvl="1"/>
                <a:r>
                  <a:rPr lang="fr-FR" sz="2000" dirty="0"/>
                  <a:t>Rotation to do: A-H</a:t>
                </a:r>
              </a:p>
              <a:p>
                <a:pPr lvl="1"/>
                <a:r>
                  <a:rPr lang="fr-FR" sz="2000" dirty="0"/>
                  <a:t>Distance to do:</a:t>
                </a:r>
                <a14:m>
                  <m:oMath xmlns:m="http://schemas.openxmlformats.org/officeDocument/2006/math">
                    <m:r>
                      <a:rPr lang="fr-F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+</m:t>
                        </m:r>
                        <m:sSup>
                          <m:s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fr-FR" sz="2400" dirty="0"/>
                          <m:t> </m:t>
                        </m:r>
                      </m:e>
                    </m:rad>
                  </m:oMath>
                </a14:m>
                <a:endParaRPr lang="fr-FR" sz="2400" dirty="0"/>
              </a:p>
              <a:p>
                <a:endParaRPr lang="en-GB" sz="2400" dirty="0"/>
              </a:p>
              <a:p>
                <a:endParaRPr lang="fr-FR" sz="2400" b="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12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Echo </a:t>
            </a:r>
            <a:r>
              <a:rPr lang="fr-FR" dirty="0" err="1"/>
              <a:t>localization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97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CC9A720-BCF4-4AAA-8031-C88D3C42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534400" cy="6572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624" y="6079852"/>
            <a:ext cx="7772400" cy="1362075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9552" y="4653136"/>
            <a:ext cx="7772400" cy="1500187"/>
          </a:xfrm>
        </p:spPr>
        <p:txBody>
          <a:bodyPr/>
          <a:lstStyle/>
          <a:p>
            <a:r>
              <a:rPr lang="fr-FR" dirty="0" err="1">
                <a:solidFill>
                  <a:schemeClr val="bg1"/>
                </a:solidFill>
              </a:rPr>
              <a:t>ApeRobot</a:t>
            </a:r>
            <a:r>
              <a:rPr lang="fr-FR" dirty="0">
                <a:solidFill>
                  <a:schemeClr val="bg1"/>
                </a:solidFill>
              </a:rPr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4794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3404796" y="2898514"/>
            <a:ext cx="758414" cy="782618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3751730" y="2702859"/>
            <a:ext cx="514350" cy="55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914203" y="2975621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5400000">
            <a:off x="3800365" y="3195989"/>
            <a:ext cx="346934" cy="195655"/>
          </a:xfrm>
          <a:prstGeom prst="arc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4229876" y="3309527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a2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21113382">
            <a:off x="3494524" y="2836585"/>
            <a:ext cx="684243" cy="792018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203608" y="289851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a1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059210" y="2702858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984293" y="3615925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814555" y="4087285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3746650" y="3461539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sp>
        <p:nvSpPr>
          <p:cNvPr id="28" name="Arc 27"/>
          <p:cNvSpPr/>
          <p:nvPr/>
        </p:nvSpPr>
        <p:spPr>
          <a:xfrm rot="2412794">
            <a:off x="3753821" y="3091304"/>
            <a:ext cx="239967" cy="175412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1821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3390394" y="3031912"/>
            <a:ext cx="681206" cy="5023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382939" y="2810043"/>
            <a:ext cx="370370" cy="4606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1922045" y="3268267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705382">
            <a:off x="3608853" y="2854663"/>
            <a:ext cx="424240" cy="189965"/>
          </a:xfrm>
          <a:prstGeom prst="arc">
            <a:avLst>
              <a:gd name="adj1" fmla="val 16200000"/>
              <a:gd name="adj2" fmla="val 638518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961718" y="2713606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3283059" y="2858659"/>
            <a:ext cx="684243" cy="775521"/>
          </a:xfrm>
          <a:prstGeom prst="arc">
            <a:avLst>
              <a:gd name="adj1" fmla="val 16485738"/>
              <a:gd name="adj2" fmla="val 3358195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3059242" y="286649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973227" y="3480622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071337" y="2922902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3323086" y="30319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3437386" y="3146212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0260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 flipV="1">
            <a:off x="3371752" y="3078319"/>
            <a:ext cx="702218" cy="3642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>
            <a:off x="3351188" y="3281157"/>
            <a:ext cx="363498" cy="624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14685" y="2877196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71521" y="3009292"/>
            <a:ext cx="451674" cy="395245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266401" y="3295711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249912">
            <a:off x="3345137" y="2993320"/>
            <a:ext cx="684243" cy="775521"/>
          </a:xfrm>
          <a:prstGeom prst="arc">
            <a:avLst>
              <a:gd name="adj1" fmla="val 21339996"/>
              <a:gd name="adj2" fmla="val 1403949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2975480" y="3025600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073970" y="3315280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94434" y="2887101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36889" y="2892703"/>
            <a:ext cx="816911" cy="896870"/>
          </a:xfrm>
          <a:prstGeom prst="arc">
            <a:avLst>
              <a:gd name="adj1" fmla="val 13403561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088953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Notes ping echo</a:t>
            </a:r>
            <a:endParaRPr lang="en-GB" dirty="0"/>
          </a:p>
        </p:txBody>
      </p:sp>
      <p:cxnSp>
        <p:nvCxnSpPr>
          <p:cNvPr id="5" name="Connecteur droit avec flèche 4"/>
          <p:cNvCxnSpPr/>
          <p:nvPr/>
        </p:nvCxnSpPr>
        <p:spPr>
          <a:xfrm flipV="1">
            <a:off x="628650" y="2125266"/>
            <a:ext cx="0" cy="3190574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628650" y="5314041"/>
            <a:ext cx="7455722" cy="6949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75243" y="1930326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1</a:t>
            </a:r>
            <a:endParaRPr lang="en-GB" sz="1350" dirty="0"/>
          </a:p>
        </p:txBody>
      </p:sp>
      <p:sp>
        <p:nvSpPr>
          <p:cNvPr id="13" name="Rectangle 12"/>
          <p:cNvSpPr/>
          <p:nvPr/>
        </p:nvSpPr>
        <p:spPr>
          <a:xfrm>
            <a:off x="3043069" y="4400550"/>
            <a:ext cx="3792071" cy="19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2</a:t>
            </a:r>
            <a:endParaRPr lang="en-GB" sz="1350" dirty="0"/>
          </a:p>
        </p:txBody>
      </p:sp>
      <p:sp>
        <p:nvSpPr>
          <p:cNvPr id="14" name="Rectangle 13"/>
          <p:cNvSpPr/>
          <p:nvPr/>
        </p:nvSpPr>
        <p:spPr>
          <a:xfrm>
            <a:off x="7398571" y="2293395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3</a:t>
            </a:r>
            <a:endParaRPr lang="en-GB" sz="1350" dirty="0"/>
          </a:p>
        </p:txBody>
      </p:sp>
      <p:sp>
        <p:nvSpPr>
          <p:cNvPr id="15" name="Rectangle 14"/>
          <p:cNvSpPr/>
          <p:nvPr/>
        </p:nvSpPr>
        <p:spPr>
          <a:xfrm>
            <a:off x="1496994" y="2629966"/>
            <a:ext cx="225911" cy="17266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4</a:t>
            </a:r>
            <a:endParaRPr lang="en-GB" sz="1350" dirty="0"/>
          </a:p>
        </p:txBody>
      </p:sp>
      <p:sp>
        <p:nvSpPr>
          <p:cNvPr id="16" name="ZoneTexte 15"/>
          <p:cNvSpPr txBox="1"/>
          <p:nvPr/>
        </p:nvSpPr>
        <p:spPr>
          <a:xfrm flipH="1">
            <a:off x="7624482" y="5464212"/>
            <a:ext cx="4598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X</a:t>
            </a:r>
            <a:endParaRPr lang="en-GB" sz="1350" dirty="0"/>
          </a:p>
        </p:txBody>
      </p:sp>
      <p:sp>
        <p:nvSpPr>
          <p:cNvPr id="18" name="ZoneTexte 17"/>
          <p:cNvSpPr txBox="1"/>
          <p:nvPr/>
        </p:nvSpPr>
        <p:spPr>
          <a:xfrm>
            <a:off x="395344" y="2204645"/>
            <a:ext cx="2696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Y</a:t>
            </a:r>
            <a:endParaRPr lang="en-GB" sz="1350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464727" y="3075067"/>
            <a:ext cx="571318" cy="424412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3752395" y="3267128"/>
            <a:ext cx="298554" cy="3506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2071588" y="3258688"/>
            <a:ext cx="5170571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408120" y="2950036"/>
            <a:ext cx="228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h</a:t>
            </a:r>
            <a:endParaRPr lang="en-GB" sz="1350" dirty="0"/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3751730" y="2293395"/>
            <a:ext cx="0" cy="2063174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1198899">
            <a:off x="3465315" y="3320773"/>
            <a:ext cx="431685" cy="362699"/>
          </a:xfrm>
          <a:prstGeom prst="arc">
            <a:avLst>
              <a:gd name="adj1" fmla="val 15393867"/>
              <a:gd name="adj2" fmla="val 237669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30" name="ZoneTexte 29"/>
          <p:cNvSpPr txBox="1"/>
          <p:nvPr/>
        </p:nvSpPr>
        <p:spPr>
          <a:xfrm>
            <a:off x="3361335" y="3643344"/>
            <a:ext cx="356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6">
                    <a:lumMod val="75000"/>
                  </a:schemeClr>
                </a:solidFill>
              </a:rPr>
              <a:t>a1</a:t>
            </a:r>
            <a:endParaRPr lang="en-GB" sz="135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202066">
            <a:off x="3361768" y="2813403"/>
            <a:ext cx="684243" cy="775521"/>
          </a:xfrm>
          <a:prstGeom prst="arc">
            <a:avLst>
              <a:gd name="adj1" fmla="val 21339996"/>
              <a:gd name="adj2" fmla="val 6086400"/>
            </a:avLst>
          </a:prstGeom>
          <a:ln w="2540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2" name="ZoneTexte 31"/>
          <p:cNvSpPr txBox="1"/>
          <p:nvPr/>
        </p:nvSpPr>
        <p:spPr>
          <a:xfrm>
            <a:off x="4086978" y="3274424"/>
            <a:ext cx="4084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rgbClr val="7030A0"/>
                </a:solidFill>
              </a:rPr>
              <a:t>a2</a:t>
            </a:r>
            <a:endParaRPr lang="en-GB" sz="1350" dirty="0">
              <a:solidFill>
                <a:srgbClr val="7030A0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4112398" y="2769579"/>
            <a:ext cx="508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180°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105888" y="3528629"/>
            <a:ext cx="3321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rgbClr val="FF0000"/>
                </a:solidFill>
              </a:rPr>
              <a:t>0°</a:t>
            </a:r>
            <a:endParaRPr lang="en-GB" sz="1350" dirty="0">
              <a:solidFill>
                <a:srgbClr val="FF0000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3761143" y="2201073"/>
            <a:ext cx="3593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e1</a:t>
            </a:r>
            <a:endParaRPr lang="en-GB" sz="1350" dirty="0"/>
          </a:p>
          <a:p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783336" y="4140530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1">
                    <a:lumMod val="75000"/>
                  </a:schemeClr>
                </a:solidFill>
              </a:rPr>
              <a:t>e2</a:t>
            </a:r>
            <a:endParaRPr lang="en-GB" sz="13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085745" y="3295711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e3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1760296" y="3354767"/>
            <a:ext cx="3593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>
                <a:solidFill>
                  <a:schemeClr val="accent2">
                    <a:lumMod val="60000"/>
                    <a:lumOff val="40000"/>
                  </a:schemeClr>
                </a:solidFill>
              </a:rPr>
              <a:t>e4</a:t>
            </a:r>
            <a:endParaRPr lang="en-GB" sz="13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 rot="16374479">
            <a:off x="3353134" y="2894860"/>
            <a:ext cx="816911" cy="896870"/>
          </a:xfrm>
          <a:prstGeom prst="arc">
            <a:avLst>
              <a:gd name="adj1" fmla="val 8903044"/>
              <a:gd name="adj2" fmla="val 425996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5" name="Arc 34"/>
          <p:cNvSpPr/>
          <p:nvPr/>
        </p:nvSpPr>
        <p:spPr>
          <a:xfrm rot="7990934">
            <a:off x="2790062" y="3786963"/>
            <a:ext cx="631652" cy="46135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09503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06216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90 &lt; h &lt;=180</a:t>
            </a:r>
          </a:p>
          <a:p>
            <a:pPr lvl="1"/>
            <a:r>
              <a:rPr lang="fr-FR" dirty="0"/>
              <a:t>a2=270-h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9" y="1711493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0 &lt;= h &lt;=90</a:t>
            </a:r>
          </a:p>
          <a:p>
            <a:pPr lvl="1"/>
            <a:r>
              <a:rPr lang="fr-FR" dirty="0"/>
              <a:t>a2=90-h   a1=180-h</a:t>
            </a:r>
          </a:p>
          <a:p>
            <a:pPr lvl="1"/>
            <a:r>
              <a:rPr lang="fr-FR" dirty="0"/>
              <a:t>e1=PF(a1)  e2= PB(a1)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"/>
          </p:nvPr>
        </p:nvSpPr>
        <p:spPr>
          <a:xfrm>
            <a:off x="554644" y="3651585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180 &lt; h &lt;=270</a:t>
            </a:r>
          </a:p>
          <a:p>
            <a:pPr lvl="1"/>
            <a:r>
              <a:rPr lang="fr-FR" dirty="0"/>
              <a:t>a1=360-h   a2=270-h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e3=PB(a2)  a4=PF(a2)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"/>
          </p:nvPr>
        </p:nvSpPr>
        <p:spPr>
          <a:xfrm>
            <a:off x="4290448" y="3771902"/>
            <a:ext cx="3868340" cy="1470860"/>
          </a:xfrm>
        </p:spPr>
        <p:txBody>
          <a:bodyPr>
            <a:normAutofit lnSpcReduction="10000"/>
          </a:bodyPr>
          <a:lstStyle/>
          <a:p>
            <a:r>
              <a:rPr lang="fr-FR" i="1" dirty="0"/>
              <a:t>Si 270 &lt; h &lt;360</a:t>
            </a:r>
          </a:p>
          <a:p>
            <a:pPr lvl="1"/>
            <a:r>
              <a:rPr lang="fr-FR" dirty="0"/>
              <a:t>a2=450-h   a1=360-h</a:t>
            </a:r>
          </a:p>
          <a:p>
            <a:pPr lvl="1"/>
            <a:r>
              <a:rPr lang="fr-FR" dirty="0"/>
              <a:t>e1=PB(a1)  e2= PF(a1)</a:t>
            </a:r>
          </a:p>
          <a:p>
            <a:pPr lvl="1"/>
            <a:r>
              <a:rPr lang="fr-FR" dirty="0"/>
              <a:t>e3=PF(a2)  a4=PB(a2)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590800" y="1095375"/>
            <a:ext cx="12554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00" b="1" dirty="0"/>
              <a:t>Ping Echo</a:t>
            </a:r>
            <a:endParaRPr lang="en-GB" sz="2100" b="1" dirty="0"/>
          </a:p>
        </p:txBody>
      </p:sp>
    </p:spTree>
    <p:extLst>
      <p:ext uri="{BB962C8B-B14F-4D97-AF65-F5344CB8AC3E}">
        <p14:creationId xmlns:p14="http://schemas.microsoft.com/office/powerpoint/2010/main" val="657766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Artificial</a:t>
            </a:r>
            <a:r>
              <a:rPr lang="fr-FR" dirty="0"/>
              <a:t> intelligence 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428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 usage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(</a:t>
            </a:r>
            <a:r>
              <a:rPr lang="fr-FR" dirty="0" err="1"/>
              <a:t>logistic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)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localize</a:t>
            </a:r>
            <a:r>
              <a:rPr lang="fr-FR" dirty="0"/>
              <a:t> the robot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echoes</a:t>
            </a:r>
            <a:endParaRPr lang="fr-FR" dirty="0"/>
          </a:p>
          <a:p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control the motion of the 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7319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C26A1E-1E5D-4E99-A1A3-7EA7C4AC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Move </a:t>
            </a:r>
            <a:r>
              <a:rPr lang="fr-FR" dirty="0" err="1"/>
              <a:t>Across</a:t>
            </a:r>
            <a:r>
              <a:rPr lang="fr-FR" dirty="0"/>
              <a:t> Narrow Path</a:t>
            </a:r>
            <a:endParaRPr lang="en-GB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2D966A-7E04-4986-8FF9-81EEE5254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Typically</a:t>
            </a:r>
            <a:r>
              <a:rPr lang="fr-FR" dirty="0"/>
              <a:t> move </a:t>
            </a:r>
            <a:r>
              <a:rPr lang="fr-FR" dirty="0" err="1"/>
              <a:t>across</a:t>
            </a:r>
            <a:r>
              <a:rPr lang="fr-FR" dirty="0"/>
              <a:t> a </a:t>
            </a:r>
            <a:r>
              <a:rPr lang="fr-FR" dirty="0" err="1"/>
              <a:t>door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73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1535190" y="1953513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7D79F55-182B-4B6F-A13B-64264586CA2B}"/>
              </a:ext>
            </a:extLst>
          </p:cNvPr>
          <p:cNvCxnSpPr>
            <a:cxnSpLocks/>
            <a:stCxn id="21" idx="3"/>
          </p:cNvCxnSpPr>
          <p:nvPr/>
        </p:nvCxnSpPr>
        <p:spPr>
          <a:xfrm flipH="1" flipV="1">
            <a:off x="1357746" y="3559065"/>
            <a:ext cx="3165100" cy="13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21727" y="5425624"/>
            <a:ext cx="451681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moves &amp; pings </a:t>
            </a:r>
            <a:r>
              <a:rPr lang="fr-FR" sz="2000" dirty="0" err="1"/>
              <a:t>toward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69947" y="3260006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4902672-CF59-4034-A5C6-7525E74575F7}"/>
              </a:ext>
            </a:extLst>
          </p:cNvPr>
          <p:cNvCxnSpPr>
            <a:cxnSpLocks/>
          </p:cNvCxnSpPr>
          <p:nvPr/>
        </p:nvCxnSpPr>
        <p:spPr>
          <a:xfrm>
            <a:off x="1285572" y="3645024"/>
            <a:ext cx="2566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D95F9D74-E1D1-4C3C-90BC-8E0708654891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9051C9FB-7F52-4903-8277-9768A0766AB5}"/>
              </a:ext>
            </a:extLst>
          </p:cNvPr>
          <p:cNvSpPr/>
          <p:nvPr/>
        </p:nvSpPr>
        <p:spPr>
          <a:xfrm>
            <a:off x="539552" y="4088472"/>
            <a:ext cx="1584176" cy="492656"/>
          </a:xfrm>
          <a:prstGeom prst="wedgeRoundRectCallout">
            <a:avLst>
              <a:gd name="adj1" fmla="val 101771"/>
              <a:gd name="adj2" fmla="val -135145"/>
              <a:gd name="adj3" fmla="val 16667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passDistance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99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1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2003965" cy="5802982"/>
            <a:chOff x="4572000" y="866378"/>
            <a:chExt cx="2003965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C5301D3-217B-4F49-92D6-CFFB14C68FD9}"/>
                </a:ext>
              </a:extLst>
            </p:cNvPr>
            <p:cNvSpPr txBox="1"/>
            <p:nvPr/>
          </p:nvSpPr>
          <p:spPr>
            <a:xfrm>
              <a:off x="4826705" y="2487891"/>
              <a:ext cx="1030747" cy="30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length</a:t>
              </a:r>
              <a:endParaRPr lang="en-GB" dirty="0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BA014CC-C51B-4712-80DD-3176D26DA0DF}"/>
                </a:ext>
              </a:extLst>
            </p:cNvPr>
            <p:cNvCxnSpPr/>
            <p:nvPr/>
          </p:nvCxnSpPr>
          <p:spPr>
            <a:xfrm>
              <a:off x="4572000" y="2743623"/>
              <a:ext cx="154015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E550DD54-3716-4333-95EB-712C6DE03000}"/>
                </a:ext>
              </a:extLst>
            </p:cNvPr>
            <p:cNvCxnSpPr/>
            <p:nvPr/>
          </p:nvCxnSpPr>
          <p:spPr>
            <a:xfrm>
              <a:off x="6289866" y="2566639"/>
              <a:ext cx="0" cy="2300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FF50633-7F6A-441D-B7BC-B31D9D2F422E}"/>
                </a:ext>
              </a:extLst>
            </p:cNvPr>
            <p:cNvSpPr txBox="1"/>
            <p:nvPr/>
          </p:nvSpPr>
          <p:spPr>
            <a:xfrm rot="5400000">
              <a:off x="5933663" y="3495058"/>
              <a:ext cx="980775" cy="303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Path </a:t>
              </a:r>
              <a:r>
                <a:rPr lang="fr-FR" dirty="0" err="1"/>
                <a:t>width</a:t>
              </a:r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797C909A-B56A-4FA8-A57C-BBBEE9F710FD}"/>
              </a:ext>
            </a:extLst>
          </p:cNvPr>
          <p:cNvGrpSpPr/>
          <p:nvPr/>
        </p:nvGrpSpPr>
        <p:grpSpPr>
          <a:xfrm>
            <a:off x="1940779" y="2537113"/>
            <a:ext cx="2673799" cy="2243469"/>
            <a:chOff x="1285572" y="2203131"/>
            <a:chExt cx="3237274" cy="2738038"/>
          </a:xfrm>
        </p:grpSpPr>
        <p:sp>
          <p:nvSpPr>
            <p:cNvPr id="21" name="Triangle isocèle 20">
              <a:extLst>
                <a:ext uri="{FF2B5EF4-FFF2-40B4-BE49-F238E27FC236}">
                  <a16:creationId xmlns:a16="http://schemas.microsoft.com/office/drawing/2014/main" id="{5DB2826C-85A6-47EE-9EC5-5A717E52D02D}"/>
                </a:ext>
              </a:extLst>
            </p:cNvPr>
            <p:cNvSpPr/>
            <p:nvPr/>
          </p:nvSpPr>
          <p:spPr>
            <a:xfrm rot="16200000">
              <a:off x="1535190" y="1953513"/>
              <a:ext cx="2738038" cy="323727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A7D79F55-182B-4B6F-A13B-64264586CA2B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H="1" flipV="1">
              <a:off x="1357746" y="3559065"/>
              <a:ext cx="3165100" cy="130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260BE7F0-E284-44B8-8C2B-DCF9BD399B4C}"/>
              </a:ext>
            </a:extLst>
          </p:cNvPr>
          <p:cNvSpPr txBox="1"/>
          <p:nvPr/>
        </p:nvSpPr>
        <p:spPr>
          <a:xfrm>
            <a:off x="467544" y="5481494"/>
            <a:ext cx="40548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The sonar </a:t>
            </a:r>
            <a:r>
              <a:rPr lang="fr-FR" sz="2000" dirty="0" err="1"/>
              <a:t>still</a:t>
            </a:r>
            <a:r>
              <a:rPr lang="fr-FR" sz="2000" dirty="0"/>
              <a:t> </a:t>
            </a:r>
            <a:r>
              <a:rPr lang="fr-FR" sz="2000" dirty="0" err="1"/>
              <a:t>detects</a:t>
            </a:r>
            <a:r>
              <a:rPr lang="fr-FR" sz="2000" dirty="0"/>
              <a:t> the </a:t>
            </a:r>
            <a:r>
              <a:rPr lang="fr-FR" sz="2000" dirty="0" err="1"/>
              <a:t>pass</a:t>
            </a:r>
            <a:r>
              <a:rPr lang="fr-FR" sz="2000" dirty="0"/>
              <a:t> </a:t>
            </a:r>
            <a:r>
              <a:rPr lang="fr-FR" sz="2000" dirty="0" err="1"/>
              <a:t>edges</a:t>
            </a:r>
            <a:endParaRPr lang="en-GB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6257056-DC6B-4CF4-81B1-32F19C79D6F6}"/>
              </a:ext>
            </a:extLst>
          </p:cNvPr>
          <p:cNvGrpSpPr/>
          <p:nvPr/>
        </p:nvGrpSpPr>
        <p:grpSpPr>
          <a:xfrm>
            <a:off x="778686" y="3261070"/>
            <a:ext cx="1141715" cy="598117"/>
            <a:chOff x="85772" y="3140968"/>
            <a:chExt cx="1141715" cy="598117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081EA3CE-D766-4ACD-9CBE-7DACD5AF4F8C}"/>
                </a:ext>
              </a:extLst>
            </p:cNvPr>
            <p:cNvSpPr/>
            <p:nvPr/>
          </p:nvSpPr>
          <p:spPr>
            <a:xfrm>
              <a:off x="85772" y="3379044"/>
              <a:ext cx="1141715" cy="360041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9FD89C60-30E2-4FAF-A4B7-C5B567D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6698" y="3140968"/>
              <a:ext cx="614944" cy="304999"/>
            </a:xfrm>
            <a:prstGeom prst="rect">
              <a:avLst/>
            </a:prstGeom>
          </p:spPr>
        </p:pic>
      </p:grp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02A18977-8BD8-47CA-ACFC-1861DE8D2CA6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2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7A253419-337B-4BF8-9E7B-4997B2B5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46" y="116632"/>
            <a:ext cx="9185646" cy="660858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171535" y="4329099"/>
            <a:ext cx="1728192" cy="624515"/>
          </a:xfrm>
          <a:prstGeom prst="wedgeRectCallout">
            <a:avLst>
              <a:gd name="adj1" fmla="val -118569"/>
              <a:gd name="adj2" fmla="val 9472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Moving</a:t>
            </a:r>
            <a:r>
              <a:rPr lang="fr-FR" dirty="0"/>
              <a:t> system</a:t>
            </a:r>
          </a:p>
        </p:txBody>
      </p:sp>
      <p:sp>
        <p:nvSpPr>
          <p:cNvPr id="6" name="Ellipse 5"/>
          <p:cNvSpPr/>
          <p:nvPr/>
        </p:nvSpPr>
        <p:spPr>
          <a:xfrm>
            <a:off x="991674" y="4509120"/>
            <a:ext cx="5040560" cy="216024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991674" y="1484784"/>
            <a:ext cx="4228399" cy="2736304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2"/>
          <p:cNvSpPr/>
          <p:nvPr/>
        </p:nvSpPr>
        <p:spPr>
          <a:xfrm>
            <a:off x="7586596" y="1307354"/>
            <a:ext cx="1349666" cy="575546"/>
          </a:xfrm>
          <a:prstGeom prst="wedgeRectCallout">
            <a:avLst>
              <a:gd name="adj1" fmla="val -229396"/>
              <a:gd name="adj2" fmla="val 1396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endParaRPr lang="fr-FR" dirty="0"/>
          </a:p>
        </p:txBody>
      </p:sp>
      <p:sp>
        <p:nvSpPr>
          <p:cNvPr id="9" name="Rectangle 3"/>
          <p:cNvSpPr/>
          <p:nvPr/>
        </p:nvSpPr>
        <p:spPr>
          <a:xfrm>
            <a:off x="5796136" y="116632"/>
            <a:ext cx="1440160" cy="418174"/>
          </a:xfrm>
          <a:prstGeom prst="wedgeRectCallout">
            <a:avLst>
              <a:gd name="adj1" fmla="val -170319"/>
              <a:gd name="adj2" fmla="val 119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  <p:sp>
        <p:nvSpPr>
          <p:cNvPr id="10" name="Ellipse 9"/>
          <p:cNvSpPr/>
          <p:nvPr/>
        </p:nvSpPr>
        <p:spPr>
          <a:xfrm>
            <a:off x="2051720" y="260647"/>
            <a:ext cx="1944216" cy="129873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77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5DB2826C-85A6-47EE-9EC5-5A717E52D02D}"/>
              </a:ext>
            </a:extLst>
          </p:cNvPr>
          <p:cNvSpPr/>
          <p:nvPr/>
        </p:nvSpPr>
        <p:spPr>
          <a:xfrm rot="16200000">
            <a:off x="3741498" y="2027256"/>
            <a:ext cx="2738038" cy="32372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2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310486" y="3450168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D15CF69A-5916-4DE8-9F48-1064F13D0581}"/>
              </a:ext>
            </a:extLst>
          </p:cNvPr>
          <p:cNvSpPr/>
          <p:nvPr/>
        </p:nvSpPr>
        <p:spPr>
          <a:xfrm rot="13491115">
            <a:off x="3562316" y="2593122"/>
            <a:ext cx="1713445" cy="1927867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AF0F17A-48C7-487E-B3DC-00D4F93103C0}"/>
              </a:ext>
            </a:extLst>
          </p:cNvPr>
          <p:cNvSpPr txBox="1"/>
          <p:nvPr/>
        </p:nvSpPr>
        <p:spPr>
          <a:xfrm>
            <a:off x="2681947" y="4116249"/>
            <a:ext cx="10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start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83FDCD-7420-44E6-8B44-F05294B876FF}"/>
              </a:ext>
            </a:extLst>
          </p:cNvPr>
          <p:cNvSpPr txBox="1"/>
          <p:nvPr/>
        </p:nvSpPr>
        <p:spPr>
          <a:xfrm>
            <a:off x="316729" y="5530285"/>
            <a:ext cx="42375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no longer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edges</a:t>
            </a:r>
            <a:endParaRPr lang="en-GB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B80EAF6-3995-4BC6-896D-9AEDC2A2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53230" y="3204021"/>
            <a:ext cx="614944" cy="304999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5EAA002-975F-4DA1-BCC4-367F615F59A0}"/>
              </a:ext>
            </a:extLst>
          </p:cNvPr>
          <p:cNvCxnSpPr/>
          <p:nvPr/>
        </p:nvCxnSpPr>
        <p:spPr>
          <a:xfrm>
            <a:off x="3851920" y="2736965"/>
            <a:ext cx="0" cy="1656184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3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2751958" y="3437711"/>
            <a:ext cx="1171970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3487304" y="2043351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3487304" y="3759279"/>
            <a:ext cx="812738" cy="1422911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FBB79D-22AF-457D-9339-A506175C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87824" y="3056906"/>
            <a:ext cx="640183" cy="40935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937851E-FA56-4918-BCB0-40CC4437D88D}"/>
              </a:ext>
            </a:extLst>
          </p:cNvPr>
          <p:cNvSpPr txBox="1"/>
          <p:nvPr/>
        </p:nvSpPr>
        <p:spPr>
          <a:xfrm>
            <a:off x="316729" y="5530285"/>
            <a:ext cx="30535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90° VS move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358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4</a:t>
            </a:r>
            <a:endParaRPr lang="en-GB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3209336" y="3373166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4147867" y="2479794"/>
            <a:ext cx="558544" cy="996389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4147867" y="3630189"/>
            <a:ext cx="533466" cy="113624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E301DBF-6D5B-46FA-9E60-54CFDF2A579E}"/>
              </a:ext>
            </a:extLst>
          </p:cNvPr>
          <p:cNvSpPr/>
          <p:nvPr/>
        </p:nvSpPr>
        <p:spPr>
          <a:xfrm rot="13491115">
            <a:off x="4575240" y="1532593"/>
            <a:ext cx="3038306" cy="3681143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72EC9A4-36AB-4043-A4CA-21A7A8286447}"/>
              </a:ext>
            </a:extLst>
          </p:cNvPr>
          <p:cNvSpPr txBox="1"/>
          <p:nvPr/>
        </p:nvSpPr>
        <p:spPr>
          <a:xfrm>
            <a:off x="4373978" y="3415693"/>
            <a:ext cx="113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entry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290638D-12B7-43FD-B56F-9BF63DC7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20022" y="3033672"/>
            <a:ext cx="640183" cy="40935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1E1C1F8-A71F-4C6A-98E9-75AC7BF6EB98}"/>
              </a:ext>
            </a:extLst>
          </p:cNvPr>
          <p:cNvSpPr txBox="1"/>
          <p:nvPr/>
        </p:nvSpPr>
        <p:spPr>
          <a:xfrm>
            <a:off x="316729" y="5530285"/>
            <a:ext cx="3277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892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5064249" y="2511986"/>
            <a:ext cx="520130" cy="954277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5064249" y="3645023"/>
            <a:ext cx="520130" cy="111477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4182599" y="3353521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5324314" y="2511986"/>
            <a:ext cx="6449" cy="77299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5320836" y="3925288"/>
            <a:ext cx="3478" cy="834508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F9F3099A-FAFB-4EDB-A9F0-10B34BC0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97297" y="2989125"/>
            <a:ext cx="640183" cy="40935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E2A4596-A36F-4B8F-B57B-F6302267DD91}"/>
              </a:ext>
            </a:extLst>
          </p:cNvPr>
          <p:cNvSpPr txBox="1"/>
          <p:nvPr/>
        </p:nvSpPr>
        <p:spPr>
          <a:xfrm>
            <a:off x="316729" y="5530285"/>
            <a:ext cx="34309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monitors the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width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232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Step</a:t>
            </a:r>
            <a:r>
              <a:rPr lang="fr-FR" dirty="0"/>
              <a:t> 6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riangle isocèle 8">
            <a:extLst>
              <a:ext uri="{FF2B5EF4-FFF2-40B4-BE49-F238E27FC236}">
                <a16:creationId xmlns:a16="http://schemas.microsoft.com/office/drawing/2014/main" id="{88DBBB6A-734C-4FA6-BA78-2C0301165139}"/>
              </a:ext>
            </a:extLst>
          </p:cNvPr>
          <p:cNvSpPr/>
          <p:nvPr/>
        </p:nvSpPr>
        <p:spPr>
          <a:xfrm rot="10800000">
            <a:off x="6156175" y="2063576"/>
            <a:ext cx="681197" cy="1326212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280D4D22-593F-4734-B31E-4A463473032A}"/>
              </a:ext>
            </a:extLst>
          </p:cNvPr>
          <p:cNvSpPr/>
          <p:nvPr/>
        </p:nvSpPr>
        <p:spPr>
          <a:xfrm>
            <a:off x="6122168" y="3422079"/>
            <a:ext cx="792087" cy="14996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5275515" y="3203180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5C546C9-608B-4C27-ABB9-D0DCD51FBD2A}"/>
              </a:ext>
            </a:extLst>
          </p:cNvPr>
          <p:cNvCxnSpPr>
            <a:cxnSpLocks/>
          </p:cNvCxnSpPr>
          <p:nvPr/>
        </p:nvCxnSpPr>
        <p:spPr>
          <a:xfrm flipH="1">
            <a:off x="6479012" y="2061642"/>
            <a:ext cx="1" cy="12509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F601FC8-96B1-48A1-BBF6-C0CC631660CF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514734" y="3598892"/>
            <a:ext cx="3478" cy="132283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BBD4164A-1B8A-40FB-81BB-614FB5493F0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8132407-BC6B-4F85-A4CE-2DF528170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0394" y="2827132"/>
            <a:ext cx="640183" cy="40935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C52DD18-13F1-4F68-9994-EF58964B772F}"/>
              </a:ext>
            </a:extLst>
          </p:cNvPr>
          <p:cNvSpPr txBox="1"/>
          <p:nvPr/>
        </p:nvSpPr>
        <p:spPr>
          <a:xfrm>
            <a:off x="316729" y="5530285"/>
            <a:ext cx="3540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The sonar </a:t>
            </a:r>
            <a:r>
              <a:rPr lang="fr-FR" dirty="0" err="1"/>
              <a:t>detects</a:t>
            </a:r>
            <a:r>
              <a:rPr lang="fr-FR" dirty="0"/>
              <a:t> the </a:t>
            </a:r>
            <a:r>
              <a:rPr lang="fr-FR" dirty="0" err="1"/>
              <a:t>width</a:t>
            </a:r>
            <a:r>
              <a:rPr lang="fr-FR" dirty="0"/>
              <a:t> change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8B09B21-9575-4ECE-9700-6AA2EC0893D2}"/>
              </a:ext>
            </a:extLst>
          </p:cNvPr>
          <p:cNvSpPr txBox="1"/>
          <p:nvPr/>
        </p:nvSpPr>
        <p:spPr>
          <a:xfrm>
            <a:off x="5470027" y="3546408"/>
            <a:ext cx="98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Pass</a:t>
            </a:r>
            <a:r>
              <a:rPr lang="fr-F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exit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6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1D8C-7885-4D1B-852B-68E37065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36" y="170506"/>
            <a:ext cx="7067128" cy="518887"/>
          </a:xfrm>
        </p:spPr>
        <p:txBody>
          <a:bodyPr>
            <a:normAutofit fontScale="90000"/>
          </a:bodyPr>
          <a:lstStyle/>
          <a:p>
            <a:r>
              <a:rPr lang="fr-FR" dirty="0"/>
              <a:t>End</a:t>
            </a:r>
            <a:endParaRPr lang="en-GB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43830E-751A-4AE2-B628-42B7F3B889C4}"/>
              </a:ext>
            </a:extLst>
          </p:cNvPr>
          <p:cNvGrpSpPr/>
          <p:nvPr/>
        </p:nvGrpSpPr>
        <p:grpSpPr>
          <a:xfrm>
            <a:off x="4554236" y="779535"/>
            <a:ext cx="1540156" cy="5802982"/>
            <a:chOff x="4572000" y="866378"/>
            <a:chExt cx="1540156" cy="580298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8F3805-6A62-444C-8940-4E3E5CA0DAA2}"/>
                </a:ext>
              </a:extLst>
            </p:cNvPr>
            <p:cNvSpPr/>
            <p:nvPr/>
          </p:nvSpPr>
          <p:spPr>
            <a:xfrm>
              <a:off x="4572000" y="866378"/>
              <a:ext cx="1540156" cy="170026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D85AC9-10DC-48F0-9942-A2B55257AB8A}"/>
                </a:ext>
              </a:extLst>
            </p:cNvPr>
            <p:cNvSpPr/>
            <p:nvPr/>
          </p:nvSpPr>
          <p:spPr>
            <a:xfrm>
              <a:off x="4572000" y="2566639"/>
              <a:ext cx="1540156" cy="230078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C759C-400F-4E93-903F-11F4D79A62B4}"/>
                </a:ext>
              </a:extLst>
            </p:cNvPr>
            <p:cNvSpPr/>
            <p:nvPr/>
          </p:nvSpPr>
          <p:spPr>
            <a:xfrm>
              <a:off x="4572000" y="4867425"/>
              <a:ext cx="1540156" cy="180193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081EA3CE-D766-4ACD-9CBE-7DACD5AF4F8C}"/>
              </a:ext>
            </a:extLst>
          </p:cNvPr>
          <p:cNvSpPr/>
          <p:nvPr/>
        </p:nvSpPr>
        <p:spPr>
          <a:xfrm>
            <a:off x="6094392" y="3217007"/>
            <a:ext cx="1141715" cy="3600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D801365-92E9-4BDF-A63C-4F15F593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57777" y="2996952"/>
            <a:ext cx="614944" cy="304999"/>
          </a:xfrm>
          <a:prstGeom prst="rect">
            <a:avLst/>
          </a:prstGeom>
        </p:spPr>
      </p:pic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029EE38B-3A82-4420-8C45-6A717F9DE65C}"/>
              </a:ext>
            </a:extLst>
          </p:cNvPr>
          <p:cNvSpPr/>
          <p:nvPr/>
        </p:nvSpPr>
        <p:spPr>
          <a:xfrm rot="16200000">
            <a:off x="7283404" y="2432500"/>
            <a:ext cx="1813303" cy="190789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9738D30-6899-4E5B-90D9-38F083295A56}"/>
              </a:ext>
            </a:extLst>
          </p:cNvPr>
          <p:cNvSpPr txBox="1"/>
          <p:nvPr/>
        </p:nvSpPr>
        <p:spPr>
          <a:xfrm>
            <a:off x="316729" y="5530285"/>
            <a:ext cx="2936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Sonar orientation 0° VS move</a:t>
            </a:r>
            <a:endParaRPr lang="en-GB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6C14721-EEFB-4B23-9D44-D2EF03A42C16}"/>
              </a:ext>
            </a:extLst>
          </p:cNvPr>
          <p:cNvSpPr/>
          <p:nvPr/>
        </p:nvSpPr>
        <p:spPr>
          <a:xfrm rot="2873994">
            <a:off x="3251143" y="1990992"/>
            <a:ext cx="3001754" cy="3595891"/>
          </a:xfrm>
          <a:prstGeom prst="arc">
            <a:avLst>
              <a:gd name="adj1" fmla="val 16200000"/>
              <a:gd name="adj2" fmla="val 20809516"/>
            </a:avLst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08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9201B-4872-49CF-B503-243C107BE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Test cases</a:t>
            </a:r>
            <a:endParaRPr lang="en-GB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D127E0FF-EDDF-4339-979F-ACC22F5CB7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337918"/>
              </p:ext>
            </p:extLst>
          </p:nvPr>
        </p:nvGraphicFramePr>
        <p:xfrm>
          <a:off x="539552" y="1600200"/>
          <a:ext cx="814724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588402538"/>
                    </a:ext>
                  </a:extLst>
                </a:gridCol>
                <a:gridCol w="2561416">
                  <a:extLst>
                    <a:ext uri="{9D8B030D-6E8A-4147-A177-3AD203B41FA5}">
                      <a16:colId xmlns:a16="http://schemas.microsoft.com/office/drawing/2014/main" val="368488755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10525548"/>
                    </a:ext>
                  </a:extLst>
                </a:gridCol>
                <a:gridCol w="833224">
                  <a:extLst>
                    <a:ext uri="{9D8B030D-6E8A-4147-A177-3AD203B41FA5}">
                      <a16:colId xmlns:a16="http://schemas.microsoft.com/office/drawing/2014/main" val="1184173476"/>
                    </a:ext>
                  </a:extLst>
                </a:gridCol>
                <a:gridCol w="2458616">
                  <a:extLst>
                    <a:ext uri="{9D8B030D-6E8A-4147-A177-3AD203B41FA5}">
                      <a16:colId xmlns:a16="http://schemas.microsoft.com/office/drawing/2014/main" val="1589163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Step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Sub</a:t>
                      </a:r>
                      <a:r>
                        <a:rPr lang="fr-FR" dirty="0"/>
                        <a:t>-case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Error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06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not </a:t>
                      </a:r>
                      <a:r>
                        <a:rPr lang="fr-FR" sz="1400" dirty="0" err="1"/>
                        <a:t>started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Echo </a:t>
                      </a:r>
                      <a:r>
                        <a:rPr lang="fr-FR" sz="1400" dirty="0" err="1"/>
                        <a:t>already</a:t>
                      </a:r>
                      <a:r>
                        <a:rPr lang="fr-FR" sz="1400" dirty="0"/>
                        <a:t> over </a:t>
                      </a:r>
                      <a:r>
                        <a:rPr lang="fr-FR" sz="1400" dirty="0" err="1"/>
                        <a:t>echoToGet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Skip </a:t>
                      </a:r>
                      <a:r>
                        <a:rPr lang="fr-FR" sz="1400" dirty="0" err="1"/>
                        <a:t>step</a:t>
                      </a:r>
                      <a:r>
                        <a:rPr lang="fr-FR" sz="1400" dirty="0"/>
                        <a:t> 1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6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15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5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006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1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0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problem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wheelSpeedIssue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63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completed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yes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Report move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63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2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Move </a:t>
                      </a:r>
                      <a:r>
                        <a:rPr lang="fr-FR" sz="1400" dirty="0" err="1"/>
                        <a:t>echo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interrupted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no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Got to Next </a:t>
                      </a:r>
                      <a:r>
                        <a:rPr lang="fr-FR" sz="1400" dirty="0" err="1"/>
                        <a:t>step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005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3918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Java main classes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40768"/>
            <a:ext cx="8568952" cy="4896544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fr-FR" dirty="0" err="1"/>
              <a:t>Initialize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 java </a:t>
            </a:r>
            <a:r>
              <a:rPr lang="fr-FR" dirty="0" err="1"/>
              <a:t>object</a:t>
            </a:r>
            <a:endParaRPr lang="fr-FR" dirty="0"/>
          </a:p>
          <a:p>
            <a:pPr lvl="2"/>
            <a:r>
              <a:rPr lang="fr-FR" dirty="0" err="1"/>
              <a:t>Launch</a:t>
            </a:r>
            <a:r>
              <a:rPr lang="fr-FR" dirty="0"/>
              <a:t> java batch</a:t>
            </a:r>
          </a:p>
          <a:p>
            <a:pPr lvl="2"/>
            <a:r>
              <a:rPr lang="fr-FR" dirty="0" err="1"/>
              <a:t>robot.SetTraceFileOn</a:t>
            </a:r>
            <a:r>
              <a:rPr lang="fr-FR" dirty="0"/>
              <a:t>(</a:t>
            </a:r>
            <a:r>
              <a:rPr lang="fr-FR" dirty="0" err="1"/>
              <a:t>true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Echo location</a:t>
            </a:r>
          </a:p>
          <a:p>
            <a:pPr lvl="2"/>
            <a:r>
              <a:rPr lang="fr-FR" dirty="0" err="1"/>
              <a:t>Servo-motor</a:t>
            </a:r>
            <a:endParaRPr lang="fr-FR" dirty="0"/>
          </a:p>
          <a:p>
            <a:pPr lvl="3"/>
            <a:r>
              <a:rPr lang="fr-FR" dirty="0" err="1"/>
              <a:t>RobotAlignServo</a:t>
            </a:r>
            <a:r>
              <a:rPr lang="fr-FR" dirty="0"/>
              <a:t>(</a:t>
            </a:r>
            <a:r>
              <a:rPr lang="fr-FR" dirty="0" err="1"/>
              <a:t>degre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Ping</a:t>
            </a:r>
          </a:p>
          <a:p>
            <a:pPr lvl="3"/>
            <a:r>
              <a:rPr lang="fr-FR" dirty="0"/>
              <a:t>Scan360</a:t>
            </a:r>
          </a:p>
          <a:p>
            <a:pPr lvl="3"/>
            <a:r>
              <a:rPr lang="fr-FR" dirty="0" err="1"/>
              <a:t>PingEchoFrontBack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result</a:t>
            </a:r>
            <a:endParaRPr lang="fr-FR" dirty="0"/>
          </a:p>
          <a:p>
            <a:pPr lvl="3"/>
            <a:r>
              <a:rPr lang="fr-FR" dirty="0" err="1"/>
              <a:t>GetScanAngle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GetScanFrontDist</a:t>
            </a:r>
            <a:r>
              <a:rPr lang="fr-FR" dirty="0"/>
              <a:t>(x)</a:t>
            </a:r>
          </a:p>
          <a:p>
            <a:pPr lvl="3"/>
            <a:r>
              <a:rPr lang="fr-FR" dirty="0" err="1"/>
              <a:t>GetScanBackDist</a:t>
            </a:r>
            <a:r>
              <a:rPr lang="fr-FR" dirty="0"/>
              <a:t>(x)</a:t>
            </a:r>
          </a:p>
          <a:p>
            <a:pPr lvl="1"/>
            <a:r>
              <a:rPr lang="fr-FR" dirty="0"/>
              <a:t>Move </a:t>
            </a:r>
          </a:p>
          <a:p>
            <a:pPr lvl="2"/>
            <a:r>
              <a:rPr lang="fr-FR" dirty="0"/>
              <a:t>Move(</a:t>
            </a:r>
            <a:r>
              <a:rPr lang="fr-FR" dirty="0" err="1"/>
              <a:t>rotation,distance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NorthAlign</a:t>
            </a:r>
            <a:r>
              <a:rPr lang="fr-FR" dirty="0"/>
              <a:t>(NO)</a:t>
            </a:r>
          </a:p>
          <a:p>
            <a:pPr lvl="1"/>
            <a:r>
              <a:rPr lang="fr-FR" dirty="0"/>
              <a:t>Robot Location</a:t>
            </a:r>
          </a:p>
          <a:p>
            <a:pPr lvl="2"/>
            <a:r>
              <a:rPr lang="fr-FR" dirty="0" err="1"/>
              <a:t>GetNorthOrientation</a:t>
            </a:r>
            <a:r>
              <a:rPr lang="fr-FR" dirty="0"/>
              <a:t>()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GetHardPosX</a:t>
            </a:r>
            <a:r>
              <a:rPr lang="fr-FR" dirty="0"/>
              <a:t>()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GetHardPosY</a:t>
            </a:r>
            <a:r>
              <a:rPr lang="fr-FR" dirty="0"/>
              <a:t>()  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GetHardAngle</a:t>
            </a:r>
            <a:r>
              <a:rPr lang="fr-FR" dirty="0"/>
              <a:t>()     	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dirty="0" err="1"/>
              <a:t>SetPosX</a:t>
            </a:r>
            <a:r>
              <a:rPr lang="fr-FR" dirty="0"/>
              <a:t>(value)	java data </a:t>
            </a:r>
          </a:p>
          <a:p>
            <a:pPr lvl="2"/>
            <a:r>
              <a:rPr lang="fr-FR" dirty="0" err="1"/>
              <a:t>SetPosY</a:t>
            </a:r>
            <a:r>
              <a:rPr lang="fr-FR" dirty="0"/>
              <a:t>(value) 	java data</a:t>
            </a:r>
          </a:p>
          <a:p>
            <a:pPr lvl="2"/>
            <a:r>
              <a:rPr lang="fr-FR" dirty="0" err="1"/>
              <a:t>SetHeading</a:t>
            </a:r>
            <a:r>
              <a:rPr lang="fr-FR" dirty="0"/>
              <a:t>(value)	java data</a:t>
            </a:r>
          </a:p>
          <a:p>
            <a:pPr lvl="2"/>
            <a:r>
              <a:rPr lang="fr-FR" dirty="0" err="1"/>
              <a:t>ValidHardPosition</a:t>
            </a:r>
            <a:r>
              <a:rPr lang="fr-FR" dirty="0"/>
              <a:t>() 	update java data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arduino</a:t>
            </a:r>
            <a:r>
              <a:rPr lang="fr-FR" dirty="0"/>
              <a:t> data</a:t>
            </a:r>
          </a:p>
          <a:p>
            <a:pPr lvl="2"/>
            <a:r>
              <a:rPr lang="fr-FR" u="sng" dirty="0" err="1"/>
              <a:t>UpdateHardRobotLocation</a:t>
            </a:r>
            <a:r>
              <a:rPr lang="fr-FR" u="sng" dirty="0"/>
              <a:t>() </a:t>
            </a:r>
            <a:r>
              <a:rPr lang="fr-FR" dirty="0"/>
              <a:t>update </a:t>
            </a:r>
            <a:r>
              <a:rPr lang="fr-FR" dirty="0" err="1"/>
              <a:t>arduino</a:t>
            </a:r>
            <a:r>
              <a:rPr lang="fr-FR" dirty="0"/>
              <a:t> data </a:t>
            </a:r>
            <a:r>
              <a:rPr lang="fr-FR" dirty="0" err="1"/>
              <a:t>with</a:t>
            </a:r>
            <a:r>
              <a:rPr lang="fr-FR" dirty="0"/>
              <a:t> java data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83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62500" lnSpcReduction="20000"/>
          </a:bodyPr>
          <a:lstStyle/>
          <a:p>
            <a:r>
              <a:rPr lang="fr-FR" dirty="0" err="1"/>
              <a:t>Localization</a:t>
            </a:r>
            <a:endParaRPr lang="fr-FR" dirty="0"/>
          </a:p>
          <a:p>
            <a:pPr marL="971550" lvl="1" indent="-457200"/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QueryCartoAvailability</a:t>
            </a:r>
            <a:r>
              <a:rPr lang="fr-FR" dirty="0"/>
              <a:t>(carto1,xIn,yIn,heading,debugOn)</a:t>
            </a:r>
          </a:p>
          <a:p>
            <a:pPr marL="1828800" lvl="3" indent="-457200"/>
            <a:r>
              <a:rPr lang="fr-FR" dirty="0"/>
              <a:t>Check if a location </a:t>
            </a:r>
            <a:r>
              <a:rPr lang="fr-FR" dirty="0" err="1"/>
              <a:t>is</a:t>
            </a:r>
            <a:r>
              <a:rPr lang="fr-FR" dirty="0"/>
              <a:t> possible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  <a:p>
            <a:pPr lvl="1"/>
            <a:r>
              <a:rPr lang="fr-FR" dirty="0"/>
              <a:t>Echo </a:t>
            </a:r>
            <a:r>
              <a:rPr lang="fr-FR" dirty="0" err="1"/>
              <a:t>analyze</a:t>
            </a:r>
            <a:endParaRPr lang="fr-FR" dirty="0"/>
          </a:p>
          <a:p>
            <a:pPr lvl="2"/>
            <a:r>
              <a:rPr lang="fr-FR" dirty="0" err="1"/>
              <a:t>EchoLocalizeRobotWithRotation</a:t>
            </a:r>
            <a:r>
              <a:rPr lang="fr-FR" dirty="0"/>
              <a:t>(</a:t>
            </a:r>
            <a:r>
              <a:rPr lang="fr-FR" dirty="0" err="1"/>
              <a:t>robot,nbLocPossibility,x,heading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IA </a:t>
            </a:r>
            <a:r>
              <a:rPr lang="fr-FR" dirty="0" err="1"/>
              <a:t>analyze</a:t>
            </a:r>
            <a:r>
              <a:rPr lang="fr-FR" dirty="0"/>
              <a:t> last </a:t>
            </a:r>
            <a:r>
              <a:rPr lang="fr-FR" dirty="0" err="1"/>
              <a:t>echo</a:t>
            </a:r>
            <a:r>
              <a:rPr lang="fr-FR" dirty="0"/>
              <a:t> scan to </a:t>
            </a:r>
            <a:r>
              <a:rPr lang="fr-FR" dirty="0" err="1"/>
              <a:t>determine</a:t>
            </a:r>
            <a:r>
              <a:rPr lang="fr-FR" dirty="0"/>
              <a:t> the x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robot position </a:t>
            </a:r>
            <a:r>
              <a:rPr lang="fr-FR" dirty="0" err="1"/>
              <a:t>according</a:t>
            </a:r>
            <a:r>
              <a:rPr lang="fr-FR" dirty="0"/>
              <a:t> to the </a:t>
            </a:r>
            <a:r>
              <a:rPr lang="fr-FR" dirty="0" err="1"/>
              <a:t>heading</a:t>
            </a:r>
            <a:endParaRPr lang="fr-FR" dirty="0"/>
          </a:p>
          <a:p>
            <a:pPr lvl="2"/>
            <a:r>
              <a:rPr lang="fr-FR" dirty="0" err="1"/>
              <a:t>TestLocationEchoConsistancy</a:t>
            </a:r>
            <a:r>
              <a:rPr lang="fr-FR" dirty="0"/>
              <a:t>(</a:t>
            </a:r>
            <a:r>
              <a:rPr lang="fr-FR" dirty="0" err="1"/>
              <a:t>robot,carto,posX,posY,heading</a:t>
            </a:r>
            <a:r>
              <a:rPr lang="fr-FR" dirty="0"/>
              <a:t>)</a:t>
            </a:r>
          </a:p>
          <a:p>
            <a:pPr lvl="3"/>
            <a:r>
              <a:rPr lang="fr-FR" dirty="0"/>
              <a:t>Analyse 4  x 90° </a:t>
            </a:r>
            <a:r>
              <a:rPr lang="fr-FR" dirty="0" err="1"/>
              <a:t>echo</a:t>
            </a:r>
            <a:r>
              <a:rPr lang="fr-FR" dirty="0"/>
              <a:t> to </a:t>
            </a:r>
            <a:r>
              <a:rPr lang="fr-FR" dirty="0" err="1"/>
              <a:t>compute</a:t>
            </a:r>
            <a:r>
              <a:rPr lang="fr-FR" dirty="0"/>
              <a:t> location </a:t>
            </a:r>
            <a:r>
              <a:rPr lang="fr-FR" dirty="0" err="1"/>
              <a:t>probality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cartography</a:t>
            </a:r>
            <a:r>
              <a:rPr lang="fr-FR" dirty="0"/>
              <a:t> points</a:t>
            </a:r>
          </a:p>
          <a:p>
            <a:pPr marL="971550" lvl="1" indent="-457200"/>
            <a:r>
              <a:rPr lang="fr-FR" sz="3200" dirty="0" err="1"/>
              <a:t>Particles</a:t>
            </a:r>
            <a:endParaRPr lang="fr-FR" sz="3200" dirty="0"/>
          </a:p>
          <a:p>
            <a:pPr marL="1371600" lvl="2" indent="-457200"/>
            <a:r>
              <a:rPr lang="fr-FR" dirty="0" err="1"/>
              <a:t>CreateLocatedParticles</a:t>
            </a:r>
            <a:r>
              <a:rPr lang="fr-FR" dirty="0"/>
              <a:t>(</a:t>
            </a:r>
            <a:r>
              <a:rPr lang="fr-FR" dirty="0" err="1"/>
              <a:t>carto,posX,posY,heading,locProb,particlesNumber,plotOn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probability</a:t>
            </a:r>
            <a:r>
              <a:rPr lang="fr-FR" dirty="0"/>
              <a:t> and  </a:t>
            </a:r>
            <a:r>
              <a:rPr lang="fr-FR" dirty="0" err="1"/>
              <a:t>cartography</a:t>
            </a:r>
            <a:endParaRPr lang="fr-FR" dirty="0"/>
          </a:p>
          <a:p>
            <a:pPr marL="1371600" lvl="2" indent="-457200"/>
            <a:r>
              <a:rPr lang="fr-FR" dirty="0" err="1"/>
              <a:t>MoveParticles</a:t>
            </a:r>
            <a:r>
              <a:rPr lang="fr-FR" dirty="0"/>
              <a:t>(</a:t>
            </a:r>
            <a:r>
              <a:rPr lang="fr-FR" dirty="0" err="1"/>
              <a:t>rotationToDo,lenToDo,plotOn,particles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/>
              <a:t>Moves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noise</a:t>
            </a:r>
          </a:p>
          <a:p>
            <a:pPr marL="1371600" lvl="2" indent="-457200"/>
            <a:r>
              <a:rPr lang="fr-FR" dirty="0" err="1"/>
              <a:t>DetermineRobotLocationWithParticlesGaussian</a:t>
            </a:r>
            <a:r>
              <a:rPr lang="fr-FR" dirty="0"/>
              <a:t>(</a:t>
            </a:r>
            <a:r>
              <a:rPr lang="fr-FR" dirty="0" err="1"/>
              <a:t>newX,newY,prob,plotOn,particles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particles</a:t>
            </a:r>
            <a:r>
              <a:rPr lang="fr-FR" dirty="0"/>
              <a:t> positions </a:t>
            </a:r>
            <a:r>
              <a:rPr lang="fr-FR" dirty="0" err="1"/>
              <a:t>according</a:t>
            </a:r>
            <a:r>
              <a:rPr lang="fr-FR" dirty="0"/>
              <a:t> to the new </a:t>
            </a:r>
            <a:r>
              <a:rPr lang="fr-FR" dirty="0" err="1"/>
              <a:t>mesurments</a:t>
            </a:r>
            <a:endParaRPr lang="fr-FR" dirty="0"/>
          </a:p>
          <a:p>
            <a:pPr marL="1371600" lvl="2" indent="-457200"/>
            <a:r>
              <a:rPr lang="fr-FR" dirty="0" err="1"/>
              <a:t>ResampleParticles</a:t>
            </a:r>
            <a:r>
              <a:rPr lang="fr-FR" dirty="0"/>
              <a:t>(</a:t>
            </a:r>
            <a:r>
              <a:rPr lang="fr-FR" dirty="0" err="1"/>
              <a:t>plotOn,particles</a:t>
            </a:r>
            <a:r>
              <a:rPr lang="fr-FR" dirty="0"/>
              <a:t>)</a:t>
            </a:r>
          </a:p>
          <a:p>
            <a:pPr marL="1828800" lvl="3" indent="-457200"/>
            <a:r>
              <a:rPr lang="fr-FR" dirty="0" err="1"/>
              <a:t>Resample</a:t>
            </a:r>
            <a:r>
              <a:rPr lang="fr-FR" dirty="0"/>
              <a:t> the </a:t>
            </a:r>
            <a:r>
              <a:rPr lang="fr-FR" dirty="0" err="1"/>
              <a:t>particles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the </a:t>
            </a:r>
            <a:r>
              <a:rPr lang="fr-FR" dirty="0" err="1"/>
              <a:t>probabilty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4183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Octave Main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Trajectory</a:t>
            </a:r>
            <a:endParaRPr lang="fr-FR" dirty="0"/>
          </a:p>
          <a:p>
            <a:pPr lvl="1"/>
            <a:r>
              <a:rPr lang="fr-FR" dirty="0" err="1"/>
              <a:t>InitCurrentLocation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current</a:t>
            </a:r>
            <a:r>
              <a:rPr lang="fr-FR" dirty="0"/>
              <a:t> location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probability</a:t>
            </a:r>
            <a:endParaRPr lang="fr-FR" dirty="0"/>
          </a:p>
          <a:p>
            <a:pPr lvl="1"/>
            <a:r>
              <a:rPr lang="fr-FR" dirty="0" err="1"/>
              <a:t>ComputeTargetLocation</a:t>
            </a:r>
            <a:r>
              <a:rPr lang="fr-FR" dirty="0"/>
              <a:t>(</a:t>
            </a:r>
            <a:r>
              <a:rPr lang="fr-FR" dirty="0" err="1"/>
              <a:t>carto,robot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Manualy</a:t>
            </a:r>
            <a:r>
              <a:rPr lang="fr-FR" dirty="0"/>
              <a:t> set </a:t>
            </a:r>
            <a:r>
              <a:rPr lang="fr-FR" dirty="0" err="1"/>
              <a:t>target</a:t>
            </a:r>
            <a:r>
              <a:rPr lang="fr-FR" dirty="0"/>
              <a:t> location </a:t>
            </a:r>
          </a:p>
          <a:p>
            <a:pPr lvl="1"/>
            <a:r>
              <a:rPr lang="fr-FR" dirty="0" err="1"/>
              <a:t>ComputeNextStepToTarget</a:t>
            </a:r>
            <a:r>
              <a:rPr lang="fr-FR" dirty="0"/>
              <a:t>(</a:t>
            </a:r>
            <a:r>
              <a:rPr lang="fr-FR" dirty="0" err="1"/>
              <a:t>carto,X,Y,heading,targetX,targetY,plotOn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CheckStraightMovePossibility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Check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go straight </a:t>
            </a:r>
            <a:r>
              <a:rPr lang="fr-FR" dirty="0" err="1"/>
              <a:t>forward</a:t>
            </a:r>
            <a:endParaRPr lang="fr-FR" dirty="0"/>
          </a:p>
          <a:p>
            <a:pPr lvl="2"/>
            <a:r>
              <a:rPr lang="en-GB" dirty="0" err="1"/>
              <a:t>AStarSearch</a:t>
            </a:r>
            <a:r>
              <a:rPr lang="en-GB" dirty="0"/>
              <a:t>()</a:t>
            </a:r>
          </a:p>
          <a:p>
            <a:pPr lvl="3"/>
            <a:r>
              <a:rPr lang="en-GB" dirty="0"/>
              <a:t>Compute a path to the target</a:t>
            </a:r>
          </a:p>
          <a:p>
            <a:pPr lvl="2"/>
            <a:r>
              <a:rPr lang="en-GB" dirty="0"/>
              <a:t>return the next step to do</a:t>
            </a:r>
          </a:p>
          <a:p>
            <a:pPr lvl="1"/>
            <a:r>
              <a:rPr lang="fr-FR" dirty="0" err="1"/>
              <a:t>ComputeMoveToDo</a:t>
            </a:r>
            <a:r>
              <a:rPr lang="fr-FR" dirty="0"/>
              <a:t>(robot.GetHardPosX,robot.GetHardPosY,robot.GetHardAngle,nextX,nextY)</a:t>
            </a:r>
          </a:p>
          <a:p>
            <a:pPr lvl="2"/>
            <a:r>
              <a:rPr lang="fr-FR" dirty="0"/>
              <a:t>Return rotation and distance to do to </a:t>
            </a:r>
            <a:r>
              <a:rPr lang="fr-FR" dirty="0" err="1"/>
              <a:t>reach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</a:t>
            </a:r>
            <a:r>
              <a:rPr lang="fr-FR" dirty="0" err="1"/>
              <a:t>step</a:t>
            </a:r>
            <a:endParaRPr lang="fr-FR" dirty="0"/>
          </a:p>
          <a:p>
            <a:r>
              <a:rPr lang="fr-FR" dirty="0"/>
              <a:t>Global</a:t>
            </a:r>
          </a:p>
          <a:p>
            <a:pPr lvl="1"/>
            <a:r>
              <a:rPr lang="fr-FR" dirty="0" err="1"/>
              <a:t>WaitForRobot</a:t>
            </a:r>
            <a:r>
              <a:rPr lang="fr-FR" dirty="0"/>
              <a:t>(</a:t>
            </a:r>
            <a:r>
              <a:rPr lang="fr-FR" dirty="0" err="1"/>
              <a:t>robot,WaitForKind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Wait</a:t>
            </a:r>
            <a:r>
              <a:rPr lang="fr-FR" dirty="0"/>
              <a:t> for action </a:t>
            </a:r>
            <a:r>
              <a:rPr lang="fr-FR" dirty="0" err="1"/>
              <a:t>defined</a:t>
            </a:r>
            <a:r>
              <a:rPr lang="fr-FR" dirty="0"/>
              <a:t> by </a:t>
            </a:r>
            <a:r>
              <a:rPr lang="fr-FR" dirty="0" err="1"/>
              <a:t>WaitForKind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completed</a:t>
            </a:r>
            <a:r>
              <a:rPr lang="fr-FR" dirty="0"/>
              <a:t> and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/>
              <a:t>return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29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5E7C2AD-3A85-424C-B284-194121786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33" y="0"/>
            <a:ext cx="7413078" cy="69288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86457" y="5949280"/>
            <a:ext cx="1957543" cy="688754"/>
          </a:xfrm>
          <a:prstGeom prst="wedgeRectCallout">
            <a:avLst>
              <a:gd name="adj1" fmla="val -61236"/>
              <a:gd name="adj2" fmla="val -177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Wheel control system</a:t>
            </a:r>
          </a:p>
        </p:txBody>
      </p:sp>
      <p:sp>
        <p:nvSpPr>
          <p:cNvPr id="4" name="Ellipse 3"/>
          <p:cNvSpPr/>
          <p:nvPr/>
        </p:nvSpPr>
        <p:spPr>
          <a:xfrm>
            <a:off x="2915815" y="5417051"/>
            <a:ext cx="4176465" cy="1064457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2990" y="4782533"/>
            <a:ext cx="1728192" cy="504056"/>
          </a:xfrm>
          <a:prstGeom prst="wedgeRectCallout">
            <a:avLst>
              <a:gd name="adj1" fmla="val 180491"/>
              <a:gd name="adj2" fmla="val -90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</a:t>
            </a:r>
            <a:r>
              <a:rPr lang="fr-FR" dirty="0" err="1"/>
              <a:t>controler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23728" y="152635"/>
            <a:ext cx="1696534" cy="371073"/>
          </a:xfrm>
          <a:prstGeom prst="wedgeRectCallout">
            <a:avLst>
              <a:gd name="adj1" fmla="val 173811"/>
              <a:gd name="adj2" fmla="val 6281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Robot LED</a:t>
            </a:r>
          </a:p>
        </p:txBody>
      </p:sp>
      <p:sp>
        <p:nvSpPr>
          <p:cNvPr id="8" name="Ellipse 7"/>
          <p:cNvSpPr/>
          <p:nvPr/>
        </p:nvSpPr>
        <p:spPr>
          <a:xfrm>
            <a:off x="3848608" y="4062453"/>
            <a:ext cx="1273796" cy="72008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364088" y="97058"/>
            <a:ext cx="1728192" cy="493830"/>
          </a:xfrm>
          <a:prstGeom prst="wedgeRectCallout">
            <a:avLst>
              <a:gd name="adj1" fmla="val -1904"/>
              <a:gd name="adj2" fmla="val 4620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 LED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6072" y="152635"/>
            <a:ext cx="1728192" cy="504056"/>
          </a:xfrm>
          <a:prstGeom prst="wedgeRectCallout">
            <a:avLst>
              <a:gd name="adj1" fmla="val -81474"/>
              <a:gd name="adj2" fmla="val 4496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Motion  LED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15808" y="2444130"/>
            <a:ext cx="1728192" cy="504056"/>
          </a:xfrm>
          <a:prstGeom prst="wedgeRectCallout">
            <a:avLst>
              <a:gd name="adj1" fmla="val -65419"/>
              <a:gd name="adj2" fmla="val -50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Power LED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1401128"/>
            <a:ext cx="1728192" cy="504056"/>
          </a:xfrm>
          <a:prstGeom prst="wedgeRectCallout">
            <a:avLst>
              <a:gd name="adj1" fmla="val 98093"/>
              <a:gd name="adj2" fmla="val 1091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Voltage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EB2A5DD-2318-46FD-8067-A9C45F052FA0}"/>
              </a:ext>
            </a:extLst>
          </p:cNvPr>
          <p:cNvSpPr/>
          <p:nvPr/>
        </p:nvSpPr>
        <p:spPr>
          <a:xfrm>
            <a:off x="89238" y="152635"/>
            <a:ext cx="1696534" cy="462659"/>
          </a:xfrm>
          <a:prstGeom prst="wedgeRectCallout">
            <a:avLst>
              <a:gd name="adj1" fmla="val 211328"/>
              <a:gd name="adj2" fmla="val 45444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Encoders</a:t>
            </a:r>
            <a:r>
              <a:rPr lang="fr-FR" dirty="0"/>
              <a:t> power switch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03A9C06-AE5E-48A0-863A-96C65DAA56A8}"/>
              </a:ext>
            </a:extLst>
          </p:cNvPr>
          <p:cNvSpPr/>
          <p:nvPr/>
        </p:nvSpPr>
        <p:spPr>
          <a:xfrm>
            <a:off x="0" y="2683015"/>
            <a:ext cx="1696534" cy="371073"/>
          </a:xfrm>
          <a:prstGeom prst="wedgeRectCallout">
            <a:avLst>
              <a:gd name="adj1" fmla="val 78697"/>
              <a:gd name="adj2" fmla="val 89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Voltage </a:t>
            </a:r>
            <a:r>
              <a:rPr lang="fr-FR" dirty="0" err="1"/>
              <a:t>dividers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114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Maintenance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Resistors’s</a:t>
            </a:r>
            <a:r>
              <a:rPr lang="fr-FR" dirty="0"/>
              <a:t> values </a:t>
            </a:r>
            <a:r>
              <a:rPr lang="fr-FR" dirty="0" err="1"/>
              <a:t>mesured</a:t>
            </a:r>
            <a:r>
              <a:rPr lang="fr-FR" dirty="0"/>
              <a:t> out off power </a:t>
            </a:r>
            <a:r>
              <a:rPr lang="fr-FR" dirty="0" err="1"/>
              <a:t>supply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servo</a:t>
            </a:r>
            <a:r>
              <a:rPr lang="fr-FR" dirty="0"/>
              <a:t> </a:t>
            </a:r>
            <a:r>
              <a:rPr lang="fr-FR" dirty="0" err="1"/>
              <a:t>motor</a:t>
            </a:r>
            <a:r>
              <a:rPr lang="fr-FR" dirty="0"/>
              <a:t> 5v: 560 ohms</a:t>
            </a:r>
          </a:p>
          <a:p>
            <a:pPr lvl="1"/>
            <a:r>
              <a:rPr lang="fr-FR" dirty="0"/>
              <a:t>Power Motors 10v : 1250 ohms</a:t>
            </a:r>
          </a:p>
          <a:p>
            <a:pPr lvl="1"/>
            <a:r>
              <a:rPr lang="fr-FR" dirty="0"/>
              <a:t>Power Arduino 9 volts: 520 ohms</a:t>
            </a:r>
          </a:p>
          <a:p>
            <a:pPr lvl="1"/>
            <a:r>
              <a:rPr lang="fr-FR" dirty="0"/>
              <a:t>Power </a:t>
            </a:r>
            <a:r>
              <a:rPr lang="fr-FR" dirty="0" err="1"/>
              <a:t>Miscellaneous</a:t>
            </a:r>
            <a:r>
              <a:rPr lang="fr-FR" dirty="0"/>
              <a:t> 5v: 1150 ohms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3085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925916" cy="854968"/>
          </a:xfrm>
        </p:spPr>
        <p:txBody>
          <a:bodyPr>
            <a:normAutofit/>
          </a:bodyPr>
          <a:lstStyle/>
          <a:p>
            <a:r>
              <a:rPr lang="fr-FR" sz="4000" dirty="0"/>
              <a:t>Application architecture</a:t>
            </a:r>
            <a:endParaRPr lang="en-GB" sz="40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99364"/>
              </p:ext>
            </p:extLst>
          </p:nvPr>
        </p:nvGraphicFramePr>
        <p:xfrm>
          <a:off x="539552" y="836712"/>
          <a:ext cx="8229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801377334"/>
                    </a:ext>
                  </a:extLst>
                </a:gridCol>
                <a:gridCol w="853852">
                  <a:extLst>
                    <a:ext uri="{9D8B030D-6E8A-4147-A177-3AD203B41FA5}">
                      <a16:colId xmlns:a16="http://schemas.microsoft.com/office/drawing/2014/main" val="1854767283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86455513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4982961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252766148"/>
                    </a:ext>
                  </a:extLst>
                </a:gridCol>
              </a:tblGrid>
              <a:tr h="1262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Octave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Java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 Arduino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89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echo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656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Ping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&amp;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5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Move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 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0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Norm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return code</a:t>
                      </a:r>
                      <a:endParaRPr lang="en-GB" sz="1200" dirty="0"/>
                    </a:p>
                    <a:p>
                      <a:pPr marL="0" algn="l" defTabSz="914400" rtl="0" eaLnBrk="1" latinLnBrk="0" hangingPunct="1"/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wheels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encoders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3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69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 err="1"/>
                        <a:t>Rotate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to Java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Simulate</a:t>
                      </a:r>
                      <a:r>
                        <a:rPr lang="fr-FR" sz="1200" dirty="0"/>
                        <a:t> hardware and return values (</a:t>
                      </a:r>
                      <a:r>
                        <a:rPr lang="fr-FR" sz="1200" dirty="0" err="1"/>
                        <a:t>optional</a:t>
                      </a:r>
                      <a:r>
                        <a:rPr lang="fr-FR" sz="1200" dirty="0"/>
                        <a:t> noise and </a:t>
                      </a:r>
                      <a:r>
                        <a:rPr lang="fr-FR" sz="1200" dirty="0" err="1"/>
                        <a:t>errors</a:t>
                      </a:r>
                      <a:r>
                        <a:rPr lang="fr-FR" sz="120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 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motors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53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5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Scan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response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</a:t>
                      </a:r>
                      <a:r>
                        <a:rPr lang="fr-FR" sz="1200" dirty="0" err="1"/>
                        <a:t>servo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motor</a:t>
                      </a:r>
                      <a:r>
                        <a:rPr lang="fr-FR" sz="1200" dirty="0"/>
                        <a:t> and </a:t>
                      </a:r>
                      <a:r>
                        <a:rPr lang="fr-FR" sz="1200" dirty="0" err="1"/>
                        <a:t>sensors</a:t>
                      </a:r>
                      <a:r>
                        <a:rPr lang="fr-FR" sz="1200" dirty="0"/>
                        <a:t> &amp; IMU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38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Simu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NA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Horn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Norm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Transfers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request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Drive speaker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25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3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6B25064-913B-4B56-8ABD-BEE66F4B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71" y="-417825"/>
            <a:ext cx="8375981" cy="7275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5736" y="1739183"/>
            <a:ext cx="2016224" cy="504056"/>
          </a:xfrm>
          <a:prstGeom prst="wedgeRectCallout">
            <a:avLst>
              <a:gd name="adj1" fmla="val 95111"/>
              <a:gd name="adj2" fmla="val 2452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Electronic</a:t>
            </a:r>
            <a:r>
              <a:rPr lang="fr-FR" dirty="0"/>
              <a:t> </a:t>
            </a:r>
            <a:r>
              <a:rPr lang="fr-FR" dirty="0" err="1"/>
              <a:t>Battery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757906" y="1724260"/>
            <a:ext cx="2016224" cy="504056"/>
          </a:xfrm>
          <a:prstGeom prst="wedgeRectCallout">
            <a:avLst>
              <a:gd name="adj1" fmla="val 14999"/>
              <a:gd name="adj2" fmla="val 2905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Battery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7784" y="6021288"/>
            <a:ext cx="2016224" cy="504056"/>
          </a:xfrm>
          <a:prstGeom prst="wedgeRectCallout">
            <a:avLst>
              <a:gd name="adj1" fmla="val 73497"/>
              <a:gd name="adj2" fmla="val -2019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Chain-</a:t>
            </a:r>
            <a:r>
              <a:rPr lang="fr-FR" dirty="0" err="1"/>
              <a:t>adjuster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966883" y="3572204"/>
            <a:ext cx="3058114" cy="2282455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979712" y="4246191"/>
            <a:ext cx="2016224" cy="504056"/>
          </a:xfrm>
          <a:prstGeom prst="wedgeRectCallout">
            <a:avLst>
              <a:gd name="adj1" fmla="val 78058"/>
              <a:gd name="adj2" fmla="val 16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motor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762" y="-168976"/>
            <a:ext cx="2592288" cy="16174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331640" y="163683"/>
            <a:ext cx="1944216" cy="504056"/>
          </a:xfrm>
          <a:prstGeom prst="wedgeRectCallout">
            <a:avLst>
              <a:gd name="adj1" fmla="val 182886"/>
              <a:gd name="adj2" fmla="val 8578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Servo-motor</a:t>
            </a:r>
            <a:endParaRPr lang="fr-FR" dirty="0"/>
          </a:p>
        </p:txBody>
      </p:sp>
      <p:sp>
        <p:nvSpPr>
          <p:cNvPr id="11" name="Rectangle 7"/>
          <p:cNvSpPr/>
          <p:nvPr/>
        </p:nvSpPr>
        <p:spPr>
          <a:xfrm>
            <a:off x="7072524" y="475623"/>
            <a:ext cx="1944216" cy="504056"/>
          </a:xfrm>
          <a:prstGeom prst="wedgeRectCallout">
            <a:avLst>
              <a:gd name="adj1" fmla="val -90155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Echo system</a:t>
            </a:r>
          </a:p>
        </p:txBody>
      </p:sp>
    </p:spTree>
    <p:extLst>
      <p:ext uri="{BB962C8B-B14F-4D97-AF65-F5344CB8AC3E}">
        <p14:creationId xmlns:p14="http://schemas.microsoft.com/office/powerpoint/2010/main" val="123670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5C66FCF-FB9B-4DDE-9E5A-4CD15655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933"/>
            <a:ext cx="9144000" cy="6090133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2771800" y="4780705"/>
            <a:ext cx="1914364" cy="1744639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976409" y="2046703"/>
            <a:ext cx="2016224" cy="504056"/>
          </a:xfrm>
          <a:prstGeom prst="wedgeRectCallout">
            <a:avLst>
              <a:gd name="adj1" fmla="val -11923"/>
              <a:gd name="adj2" fmla="val -1473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499992" y="4653136"/>
            <a:ext cx="1770348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38960"/>
            <a:ext cx="2016224" cy="429555"/>
          </a:xfrm>
          <a:prstGeom prst="wedgeRectCallout">
            <a:avLst>
              <a:gd name="adj1" fmla="val 141351"/>
              <a:gd name="adj2" fmla="val 327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0" name="Ellipse 9"/>
          <p:cNvSpPr/>
          <p:nvPr/>
        </p:nvSpPr>
        <p:spPr>
          <a:xfrm>
            <a:off x="2332402" y="980728"/>
            <a:ext cx="3319717" cy="1872208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185366" y="5805264"/>
            <a:ext cx="2016224" cy="429555"/>
          </a:xfrm>
          <a:prstGeom prst="wedgeRectCallout">
            <a:avLst>
              <a:gd name="adj1" fmla="val -51072"/>
              <a:gd name="adj2" fmla="val -2235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1902489"/>
            <a:ext cx="2592288" cy="404664"/>
          </a:xfrm>
          <a:prstGeom prst="wedgeRectCallout">
            <a:avLst>
              <a:gd name="adj1" fmla="val 130181"/>
              <a:gd name="adj2" fmla="val -1609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7172373" y="-45680"/>
            <a:ext cx="2016224" cy="504056"/>
          </a:xfrm>
          <a:prstGeom prst="wedgeRectCallout">
            <a:avLst>
              <a:gd name="adj1" fmla="val -82708"/>
              <a:gd name="adj2" fmla="val 199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67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25E0A90-B2CD-48FE-B623-189D724F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86" y="17929"/>
            <a:ext cx="912749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3395" y="1347608"/>
            <a:ext cx="2016224" cy="504056"/>
          </a:xfrm>
          <a:prstGeom prst="wedgeRectCallout">
            <a:avLst>
              <a:gd name="adj1" fmla="val -53273"/>
              <a:gd name="adj2" fmla="val -2487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Power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62215" y="1599636"/>
            <a:ext cx="2016224" cy="429555"/>
          </a:xfrm>
          <a:prstGeom prst="wedgeRectCallout">
            <a:avLst>
              <a:gd name="adj1" fmla="val 96887"/>
              <a:gd name="adj2" fmla="val -921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Gateway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6216" y="5733256"/>
            <a:ext cx="2016224" cy="429555"/>
          </a:xfrm>
          <a:prstGeom prst="wedgeRectCallout">
            <a:avLst>
              <a:gd name="adj1" fmla="val -110207"/>
              <a:gd name="adj2" fmla="val 1333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Arduino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-25316" y="380985"/>
            <a:ext cx="2074327" cy="239703"/>
          </a:xfrm>
          <a:prstGeom prst="wedgeRectCallout">
            <a:avLst>
              <a:gd name="adj1" fmla="val 78744"/>
              <a:gd name="adj2" fmla="val -869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Motors power </a:t>
            </a:r>
            <a:r>
              <a:rPr lang="fr-FR" dirty="0" err="1"/>
              <a:t>relay</a:t>
            </a:r>
            <a:endParaRPr lang="fr-FR" dirty="0"/>
          </a:p>
        </p:txBody>
      </p:sp>
      <p:sp>
        <p:nvSpPr>
          <p:cNvPr id="13" name="Rectangle 3"/>
          <p:cNvSpPr/>
          <p:nvPr/>
        </p:nvSpPr>
        <p:spPr>
          <a:xfrm>
            <a:off x="1170326" y="2380156"/>
            <a:ext cx="2177537" cy="472780"/>
          </a:xfrm>
          <a:prstGeom prst="wedgeRectCallout">
            <a:avLst>
              <a:gd name="adj1" fmla="val 124933"/>
              <a:gd name="adj2" fmla="val -31582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Power </a:t>
            </a:r>
            <a:r>
              <a:rPr lang="fr-FR" dirty="0" err="1"/>
              <a:t>regulator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09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30B1C70-6470-486C-AC5E-6761BCC9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59"/>
            <a:ext cx="9435155" cy="6147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3528" y="4760242"/>
            <a:ext cx="1872208" cy="396950"/>
          </a:xfrm>
          <a:prstGeom prst="wedgeRectCallout">
            <a:avLst>
              <a:gd name="adj1" fmla="val -9565"/>
              <a:gd name="adj2" fmla="val -1939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5v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67544" y="2564860"/>
            <a:ext cx="1872208" cy="391908"/>
          </a:xfrm>
          <a:prstGeom prst="wedgeRectCallout">
            <a:avLst>
              <a:gd name="adj1" fmla="val 105749"/>
              <a:gd name="adj2" fmla="val 4126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9v </a:t>
            </a:r>
            <a:r>
              <a:rPr lang="fr-FR" dirty="0" err="1"/>
              <a:t>regulator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499992" y="2709227"/>
            <a:ext cx="1860836" cy="404664"/>
          </a:xfrm>
          <a:prstGeom prst="wedgeRectCallout">
            <a:avLst>
              <a:gd name="adj1" fmla="val -26449"/>
              <a:gd name="adj2" fmla="val 36063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ESP8266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980728"/>
            <a:ext cx="2232248" cy="404664"/>
          </a:xfrm>
          <a:prstGeom prst="wedgeRectCallout">
            <a:avLst>
              <a:gd name="adj1" fmla="val 68986"/>
              <a:gd name="adj2" fmla="val 2497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Trafic LED</a:t>
            </a:r>
          </a:p>
        </p:txBody>
      </p:sp>
      <p:sp>
        <p:nvSpPr>
          <p:cNvPr id="9" name="Rectangle 8"/>
          <p:cNvSpPr/>
          <p:nvPr/>
        </p:nvSpPr>
        <p:spPr>
          <a:xfrm>
            <a:off x="6749485" y="3326892"/>
            <a:ext cx="2223864" cy="396950"/>
          </a:xfrm>
          <a:prstGeom prst="wedgeRectCallout">
            <a:avLst>
              <a:gd name="adj1" fmla="val -61963"/>
              <a:gd name="adj2" fmla="val 1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Network trace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91580" y="2269932"/>
            <a:ext cx="2016224" cy="202332"/>
          </a:xfrm>
          <a:prstGeom prst="wedgeRectCallout">
            <a:avLst>
              <a:gd name="adj1" fmla="val 110634"/>
              <a:gd name="adj2" fmla="val 4843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WIFI  LED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3923928" y="6223885"/>
            <a:ext cx="2592288" cy="404664"/>
          </a:xfrm>
          <a:prstGeom prst="wedgeRectCallout">
            <a:avLst>
              <a:gd name="adj1" fmla="val -19718"/>
              <a:gd name="adj2" fmla="val -2676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</a:t>
            </a:r>
            <a:r>
              <a:rPr lang="fr-FR" dirty="0" err="1"/>
              <a:t>receive</a:t>
            </a:r>
            <a:r>
              <a:rPr lang="fr-FR" dirty="0"/>
              <a:t>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5430410" y="4145982"/>
            <a:ext cx="2592288" cy="404664"/>
          </a:xfrm>
          <a:prstGeom prst="wedgeRectCallout">
            <a:avLst>
              <a:gd name="adj1" fmla="val -65923"/>
              <a:gd name="adj2" fmla="val 8533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Serial transmit </a:t>
            </a:r>
            <a:r>
              <a:rPr lang="fr-FR" dirty="0" err="1"/>
              <a:t>wire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79512" y="5819221"/>
            <a:ext cx="2592288" cy="404664"/>
          </a:xfrm>
          <a:prstGeom prst="wedgeRectCallout">
            <a:avLst>
              <a:gd name="adj1" fmla="val 121529"/>
              <a:gd name="adj2" fmla="val -3688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Ground </a:t>
            </a:r>
            <a:r>
              <a:rPr lang="fr-FR" dirty="0" err="1"/>
              <a:t>wire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77455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7658</TotalTime>
  <Words>1612</Words>
  <Application>Microsoft Office PowerPoint</Application>
  <PresentationFormat>Affichage à l'écran (4:3)</PresentationFormat>
  <Paragraphs>538</Paragraphs>
  <Slides>51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Cambria Math</vt:lpstr>
      <vt:lpstr>Thème Office</vt:lpstr>
      <vt:lpstr>ApeRobot</vt:lpstr>
      <vt:lpstr>The Hardware</vt:lpstr>
      <vt:lpstr>HarDware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Software</vt:lpstr>
      <vt:lpstr>The software</vt:lpstr>
      <vt:lpstr>Software Architecture</vt:lpstr>
      <vt:lpstr>Software Implementation</vt:lpstr>
      <vt:lpstr>The WIFI UDP/Serial Gateway</vt:lpstr>
      <vt:lpstr>IMU Sub-system architecture</vt:lpstr>
      <vt:lpstr>Geometrical point of view</vt:lpstr>
      <vt:lpstr>Axis and Heading</vt:lpstr>
      <vt:lpstr>Headings</vt:lpstr>
      <vt:lpstr>Rotations</vt:lpstr>
      <vt:lpstr>Rotation: computation</vt:lpstr>
      <vt:lpstr>Echo localization</vt:lpstr>
      <vt:lpstr>Notes ping echo</vt:lpstr>
      <vt:lpstr>Notes ping echo</vt:lpstr>
      <vt:lpstr>Notes ping echo</vt:lpstr>
      <vt:lpstr>Notes ping echo</vt:lpstr>
      <vt:lpstr>Présentation PowerPoint</vt:lpstr>
      <vt:lpstr>Artificial intelligence </vt:lpstr>
      <vt:lpstr>AI usage</vt:lpstr>
      <vt:lpstr>Move Across Narrow Path</vt:lpstr>
      <vt:lpstr>Step 1</vt:lpstr>
      <vt:lpstr>Step 1</vt:lpstr>
      <vt:lpstr>Step 2</vt:lpstr>
      <vt:lpstr>Step 3</vt:lpstr>
      <vt:lpstr>Step 4</vt:lpstr>
      <vt:lpstr>Step 5</vt:lpstr>
      <vt:lpstr>Step 6</vt:lpstr>
      <vt:lpstr>End</vt:lpstr>
      <vt:lpstr>Test cases</vt:lpstr>
      <vt:lpstr>The Java main classes</vt:lpstr>
      <vt:lpstr>The Octave Main Functions</vt:lpstr>
      <vt:lpstr>The Octave Main Functions</vt:lpstr>
      <vt:lpstr>Maintenance</vt:lpstr>
      <vt:lpstr>Application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ApeRobot</dc:title>
  <dc:creator>jean</dc:creator>
  <cp:lastModifiedBy>Jean Cuiller</cp:lastModifiedBy>
  <cp:revision>239</cp:revision>
  <dcterms:created xsi:type="dcterms:W3CDTF">2016-07-11T06:35:54Z</dcterms:created>
  <dcterms:modified xsi:type="dcterms:W3CDTF">2017-08-20T17:10:53Z</dcterms:modified>
</cp:coreProperties>
</file>